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5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6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7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Override8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Override9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Override10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Override11.xml" ContentType="application/vnd.openxmlformats-officedocument.themeOverr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Override12.xml" ContentType="application/vnd.openxmlformats-officedocument.themeOverr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13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14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Override15.xml" ContentType="application/vnd.openxmlformats-officedocument.themeOverr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6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Override17.xml" ContentType="application/vnd.openxmlformats-officedocument.themeOverr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Override18.xml" ContentType="application/vnd.openxmlformats-officedocument.themeOverr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Override19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Override20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Override21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heme/themeOverride22.xml" ContentType="application/vnd.openxmlformats-officedocument.themeOverr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heme/themeOverride23.xml" ContentType="application/vnd.openxmlformats-officedocument.themeOverr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4.xml" ContentType="application/vnd.openxmlformats-officedocument.themeOverr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5.xml" ContentType="application/vnd.openxmlformats-officedocument.themeOverr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26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27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28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29.xml" ContentType="application/vnd.openxmlformats-officedocument.themeOverr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30.xml" ContentType="application/vnd.openxmlformats-officedocument.themeOverr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Override31.xml" ContentType="application/vnd.openxmlformats-officedocument.themeOverr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32.xml" ContentType="application/vnd.openxmlformats-officedocument.themeOverr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33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Override34.xml" ContentType="application/vnd.openxmlformats-officedocument.themeOverr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Override35.xml" ContentType="application/vnd.openxmlformats-officedocument.themeOverr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36.xml" ContentType="application/vnd.openxmlformats-officedocument.themeOverr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37.xml" ContentType="application/vnd.openxmlformats-officedocument.themeOverr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38.xml" ContentType="application/vnd.openxmlformats-officedocument.themeOverr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39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40.xml" ContentType="application/vnd.openxmlformats-officedocument.themeOverr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68" r:id="rId2"/>
    <p:sldId id="312" r:id="rId3"/>
    <p:sldId id="269" r:id="rId4"/>
    <p:sldId id="270" r:id="rId5"/>
    <p:sldId id="313" r:id="rId6"/>
    <p:sldId id="274" r:id="rId7"/>
    <p:sldId id="275" r:id="rId8"/>
    <p:sldId id="276" r:id="rId9"/>
    <p:sldId id="277" r:id="rId10"/>
    <p:sldId id="278" r:id="rId11"/>
    <p:sldId id="31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6" r:id="rId41"/>
    <p:sldId id="309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54933-1D60-8188-2EFB-C256E2BC7836}" name="TOURNAY Thibault" initials="TT" userId="S::tourth01@cfwb.be::ff8a7dbf-026f-45be-91d6-26d01db9809d" providerId="AD"/>
  <p188:author id="{F5505639-7065-B2C2-4965-BDFAD13D8A17}" name="BOUDERENGHIEN Laura" initials="LB" userId="S::boudla01@cfwb.be::7eed08e1-ea63-485f-b64d-191e394bca83" providerId="AD"/>
  <p188:author id="{CBE921BA-15D5-13E2-8680-171986DCEAD6}" name="BROGNEZ Emma" initials="BE" userId="S::brogem01@cfwb.be::8ec59824-96ef-4efd-a746-a9595d9a86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RICHON Anaïs" initials="GA" lastIdx="1" clrIdx="0">
    <p:extLst>
      <p:ext uri="{19B8F6BF-5375-455C-9EA6-DF929625EA0E}">
        <p15:presenceInfo xmlns:p15="http://schemas.microsoft.com/office/powerpoint/2012/main" userId="S-1-5-21-1759653605-1313832288-709122288-110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CB3"/>
    <a:srgbClr val="77B4D3"/>
    <a:srgbClr val="285F7A"/>
    <a:srgbClr val="23536B"/>
    <a:srgbClr val="736E6E"/>
    <a:srgbClr val="E5954F"/>
    <a:srgbClr val="43968F"/>
    <a:srgbClr val="D96D6E"/>
    <a:srgbClr val="BF83B9"/>
    <a:srgbClr val="263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4" autoAdjust="0"/>
    <p:restoredTop sz="94694"/>
  </p:normalViewPr>
  <p:slideViewPr>
    <p:cSldViewPr snapToGrid="0">
      <p:cViewPr varScale="1">
        <p:scale>
          <a:sx n="81" d="100"/>
          <a:sy n="81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F763-A789-134D-A56B-213C7DD89FF3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8295-932B-0E41-9D34-C3A96BCE2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6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C8879B-DA90-40BA-BFAA-6B41654C031D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8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D7D39B-A377-45CE-8632-29AB8D0BB9F9}" type="slidenum">
              <a:rPr lang="fr-FR" altLang="fr-FR" smtClean="0">
                <a:latin typeface="Calibri" panose="020F0502020204030204" pitchFamily="34" charset="0"/>
              </a:rPr>
              <a:pPr/>
              <a:t>32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6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4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BCCCF-5A7B-4E5C-8131-16A64C0A5839}" type="slidenum">
              <a:rPr lang="fr-FR" altLang="fr-FR" smtClean="0">
                <a:latin typeface="Calibri" panose="020F0502020204030204" pitchFamily="34" charset="0"/>
              </a:rPr>
              <a:pPr/>
              <a:t>38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BCCCF-5A7B-4E5C-8131-16A64C0A5839}" type="slidenum">
              <a:rPr lang="fr-FR" altLang="fr-FR" smtClean="0">
                <a:latin typeface="Calibri" panose="020F0502020204030204" pitchFamily="34" charset="0"/>
              </a:rPr>
              <a:pPr/>
              <a:t>40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BC4126-7FD8-4BB5-80B4-ABE126B70EF8}" type="slidenum">
              <a:rPr lang="fr-FR" altLang="fr-FR" smtClean="0">
                <a:latin typeface="Calibri" panose="020F0502020204030204" pitchFamily="34" charset="0"/>
              </a:rPr>
              <a:pPr/>
              <a:t>16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D7D39B-A377-45CE-8632-29AB8D0BB9F9}" type="slidenum">
              <a:rPr lang="fr-FR" altLang="fr-FR" smtClean="0">
                <a:latin typeface="Calibri" panose="020F0502020204030204" pitchFamily="34" charset="0"/>
              </a:rPr>
              <a:pPr/>
              <a:t>24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0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E5DB49-7E17-4CA0-8DD3-858E6ED0CE50}" type="slidenum">
              <a:rPr lang="fr-FR" altLang="fr-FR" smtClean="0">
                <a:latin typeface="Calibri" panose="020F0502020204030204" pitchFamily="34" charset="0"/>
              </a:rPr>
              <a:pPr/>
              <a:t>25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005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729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744A0C-A4F0-44D5-9AA6-7EE1285AEA26}" type="slidenum">
              <a:rPr lang="fr-FR" altLang="fr-FR" smtClean="0">
                <a:latin typeface="Calibri" panose="020F0502020204030204" pitchFamily="34" charset="0"/>
              </a:rPr>
              <a:pPr/>
              <a:t>28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4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E0B793-1060-456C-B68B-8093CFB9FE7E}" type="slidenum">
              <a:rPr lang="fr-FR" altLang="fr-FR" smtClean="0">
                <a:latin typeface="Calibri" panose="020F0502020204030204" pitchFamily="34" charset="0"/>
              </a:rPr>
              <a:pPr/>
              <a:t>29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11FD16-7437-486E-81B7-B3EA6B32C1A4}" type="slidenum">
              <a:rPr lang="fr-FR" altLang="fr-FR" smtClean="0">
                <a:latin typeface="Calibri" panose="020F0502020204030204" pitchFamily="34" charset="0"/>
              </a:rPr>
              <a:pPr/>
              <a:t>30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5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3C205-D190-A4F2-0875-46F6589AD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4F62B0-CD73-AA56-A0B2-29CAA8BE3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86272-119D-BD95-D86A-7A4F08D4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DC559-2CC9-F210-A49F-8EA28054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17730-F2E7-01A9-7A65-C617961A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5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7EC8C-9634-E139-9C8A-7B6DABF9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17ED05-FF06-11E2-FFE5-EA5475E78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1DCFC-2384-2B7C-08D7-9FC77656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599CB-5AE9-0655-6B13-B88C0E2C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05CA3-2565-60D5-84E0-092BDED7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1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7B5BB6-E2CF-3D30-7651-3F6C6CAC5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A66F7E-D659-DD9A-830F-B750342C3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73AF4-AB10-7586-AB1D-756CDF0B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5A64D2-6EA6-A94C-0914-97793009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06258-6AA1-D5FE-3FFB-F7A9D85C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1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909B8-23AD-5FA7-3F62-A0C62175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84D7D-5EC5-8469-53C2-D7BC5B5DE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5A165-B3C6-5FCD-0759-2785478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71C52-3E8E-56B5-E50F-572EF126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0DC37-149B-92F8-341A-67246603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1F49B-7A69-D209-0AD3-15F80C4B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B84B88-E801-06F7-B9F1-E218CE0B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B3625-6212-8DDC-4016-98910593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DD8E0-B672-CBFC-6B2E-2ADA9831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51DAD4-D9E6-258C-CC3B-9B295220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8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6BADB-1DDD-2EA3-C9CB-738793F4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13DB3-CB42-EC16-A331-144244B88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14246C-D9D5-A08F-9D66-A84F884F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B5BACF-4107-221D-9BA6-97BCF096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D7834-0FEA-7ED9-B442-25759761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7983F6-DAE9-C0C5-41CE-2F0C5A75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4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6251F-32B2-EB67-B408-473D32EB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F7F33-52CB-DEDA-A5E4-7013E454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483DA-4609-478E-479B-EE1D0B5BC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711D7C-1C31-D4A4-CC02-4D10C1166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534AEB-8D76-99B4-C414-B88FC7765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4CA2D0-8233-FBF5-B5A8-3A725457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E8C738-5216-1C96-CFA0-A87CC222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E7A07D-1492-AD1E-73B2-FBF6B25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371A5-4CDB-6C9B-C64E-878D678A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896049-8332-4D70-ED59-60169DE4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DE15E-38E1-B6B1-A564-9B1FD499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D65D59-E0EB-DF94-30BB-2CA7824B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2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B9835E-9E82-0985-3C31-180E4078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058D41-ED74-7BD8-7C78-32EEE3CA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3A1C43-381D-C0FF-B9EB-734C14D1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9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BFBE3-CA0D-B84B-9219-06839E65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AB6BA-8740-4139-DCE3-00E44432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45235-6EAE-5098-D134-C77C88BEF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8374D0-3346-8569-6619-15325935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EFBBEB-F74B-7157-263E-2466583D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F3D3F2-ED0C-EF3B-A579-7F9F533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2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F279D-46B2-74A0-4A8A-6819F30B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7ED0FE-ED9C-076B-C153-FA462149E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097867-78DC-07DF-81D8-3E8FACAAD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2EFDA9-60DE-E020-31D1-816F2744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54DD21-C80C-0E50-D333-D579A5B8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529738-101C-F945-68D4-CE51039C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6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E95456-4E45-8AA7-692F-5F26D253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7698BE-3014-9B8B-816D-7A6952CF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425BF2-A7E8-EA5C-4F09-EF94D59C9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AC6B-ED51-EC45-89CE-B6F528B21DB6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598F5-CC27-CC51-DAA4-F0B0D50C5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49BAF-9011-0350-CDF1-44C09717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44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43.xml"/><Relationship Id="rId11" Type="http://schemas.openxmlformats.org/officeDocument/2006/relationships/image" Target="../media/image2.emf"/><Relationship Id="rId5" Type="http://schemas.openxmlformats.org/officeDocument/2006/relationships/tags" Target="../tags/tag42.xml"/><Relationship Id="rId10" Type="http://schemas.openxmlformats.org/officeDocument/2006/relationships/image" Target="../media/image10.png"/><Relationship Id="rId4" Type="http://schemas.openxmlformats.org/officeDocument/2006/relationships/tags" Target="../tags/tag4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1.png"/><Relationship Id="rId2" Type="http://schemas.openxmlformats.org/officeDocument/2006/relationships/tags" Target="../tags/tag44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48.xml"/><Relationship Id="rId11" Type="http://schemas.openxmlformats.org/officeDocument/2006/relationships/image" Target="../media/image5.png"/><Relationship Id="rId5" Type="http://schemas.openxmlformats.org/officeDocument/2006/relationships/tags" Target="../tags/tag47.xml"/><Relationship Id="rId10" Type="http://schemas.openxmlformats.org/officeDocument/2006/relationships/image" Target="../media/image2.emf"/><Relationship Id="rId4" Type="http://schemas.openxmlformats.org/officeDocument/2006/relationships/tags" Target="../tags/tag46.xml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14.png"/><Relationship Id="rId2" Type="http://schemas.openxmlformats.org/officeDocument/2006/relationships/tags" Target="../tags/tag50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54.xml"/><Relationship Id="rId11" Type="http://schemas.openxmlformats.org/officeDocument/2006/relationships/image" Target="../media/image13.png"/><Relationship Id="rId5" Type="http://schemas.openxmlformats.org/officeDocument/2006/relationships/tags" Target="../tags/tag53.xml"/><Relationship Id="rId10" Type="http://schemas.openxmlformats.org/officeDocument/2006/relationships/image" Target="../media/image4.jp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2.emf"/><Relationship Id="rId4" Type="http://schemas.openxmlformats.org/officeDocument/2006/relationships/tags" Target="../tags/tag59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.emf"/><Relationship Id="rId2" Type="http://schemas.openxmlformats.org/officeDocument/2006/relationships/tags" Target="../tags/tag72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76.xml"/><Relationship Id="rId11" Type="http://schemas.openxmlformats.org/officeDocument/2006/relationships/image" Target="../media/image15.png"/><Relationship Id="rId5" Type="http://schemas.openxmlformats.org/officeDocument/2006/relationships/tags" Target="../tags/tag75.xml"/><Relationship Id="rId10" Type="http://schemas.openxmlformats.org/officeDocument/2006/relationships/hyperlink" Target="http://www.ibz.rrn.fgov.be/fr/registre-national/mon-dossier/" TargetMode="External"/><Relationship Id="rId4" Type="http://schemas.openxmlformats.org/officeDocument/2006/relationships/tags" Target="../tags/tag74.xml"/><Relationship Id="rId9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81.xml"/><Relationship Id="rId11" Type="http://schemas.openxmlformats.org/officeDocument/2006/relationships/image" Target="../media/image2.emf"/><Relationship Id="rId5" Type="http://schemas.openxmlformats.org/officeDocument/2006/relationships/tags" Target="../tags/tag80.xml"/><Relationship Id="rId10" Type="http://schemas.openxmlformats.org/officeDocument/2006/relationships/image" Target="../media/image16.png"/><Relationship Id="rId4" Type="http://schemas.openxmlformats.org/officeDocument/2006/relationships/tags" Target="../tags/tag79.xml"/><Relationship Id="rId9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11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7.png"/><Relationship Id="rId2" Type="http://schemas.openxmlformats.org/officeDocument/2006/relationships/tags" Target="../tags/tag83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87.xml"/><Relationship Id="rId11" Type="http://schemas.openxmlformats.org/officeDocument/2006/relationships/image" Target="../media/image2.emf"/><Relationship Id="rId5" Type="http://schemas.openxmlformats.org/officeDocument/2006/relationships/tags" Target="../tags/tag86.xml"/><Relationship Id="rId10" Type="http://schemas.openxmlformats.org/officeDocument/2006/relationships/image" Target="../media/image4.jp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hemeOverride" Target="../theme/themeOverride18.xml"/><Relationship Id="rId6" Type="http://schemas.openxmlformats.org/officeDocument/2006/relationships/tags" Target="../tags/tag94.xml"/><Relationship Id="rId11" Type="http://schemas.openxmlformats.org/officeDocument/2006/relationships/image" Target="../media/image2.emf"/><Relationship Id="rId5" Type="http://schemas.openxmlformats.org/officeDocument/2006/relationships/tags" Target="../tags/tag93.xml"/><Relationship Id="rId10" Type="http://schemas.openxmlformats.org/officeDocument/2006/relationships/image" Target="../media/image11.png"/><Relationship Id="rId4" Type="http://schemas.openxmlformats.org/officeDocument/2006/relationships/tags" Target="../tags/tag92.xml"/><Relationship Id="rId9" Type="http://schemas.openxmlformats.org/officeDocument/2006/relationships/hyperlink" Target="http://www.inscription.cfwb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6.xml"/><Relationship Id="rId7" Type="http://schemas.openxmlformats.org/officeDocument/2006/relationships/image" Target="../media/image4.jpg"/><Relationship Id="rId2" Type="http://schemas.openxmlformats.org/officeDocument/2006/relationships/tags" Target="../tags/tag95.xml"/><Relationship Id="rId1" Type="http://schemas.openxmlformats.org/officeDocument/2006/relationships/themeOverride" Target="../theme/themeOverride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0.xml"/><Relationship Id="rId7" Type="http://schemas.openxmlformats.org/officeDocument/2006/relationships/image" Target="../media/image4.jpg"/><Relationship Id="rId2" Type="http://schemas.openxmlformats.org/officeDocument/2006/relationships/tags" Target="../tags/tag99.xml"/><Relationship Id="rId1" Type="http://schemas.openxmlformats.org/officeDocument/2006/relationships/themeOverride" Target="../theme/themeOverride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2.emf"/><Relationship Id="rId2" Type="http://schemas.openxmlformats.org/officeDocument/2006/relationships/tags" Target="../tags/tag103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10.xml"/><Relationship Id="rId11" Type="http://schemas.openxmlformats.org/officeDocument/2006/relationships/image" Target="../media/image10.png"/><Relationship Id="rId5" Type="http://schemas.openxmlformats.org/officeDocument/2006/relationships/tags" Target="../tags/tag109.xml"/><Relationship Id="rId10" Type="http://schemas.openxmlformats.org/officeDocument/2006/relationships/image" Target="../media/image2.emf"/><Relationship Id="rId4" Type="http://schemas.openxmlformats.org/officeDocument/2006/relationships/tags" Target="../tags/tag108.xml"/><Relationship Id="rId9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3.xml"/><Relationship Id="rId7" Type="http://schemas.openxmlformats.org/officeDocument/2006/relationships/image" Target="../media/image4.jpg"/><Relationship Id="rId2" Type="http://schemas.openxmlformats.org/officeDocument/2006/relationships/tags" Target="../tags/tag112.xml"/><Relationship Id="rId1" Type="http://schemas.openxmlformats.org/officeDocument/2006/relationships/themeOverride" Target="../theme/themeOverride2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2.emf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4.jpg"/><Relationship Id="rId2" Type="http://schemas.openxmlformats.org/officeDocument/2006/relationships/tags" Target="../tags/tag115.xml"/><Relationship Id="rId1" Type="http://schemas.openxmlformats.org/officeDocument/2006/relationships/themeOverride" Target="../theme/themeOverride24.xml"/><Relationship Id="rId6" Type="http://schemas.openxmlformats.org/officeDocument/2006/relationships/tags" Target="../tags/tag11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23.xml"/><Relationship Id="rId1" Type="http://schemas.openxmlformats.org/officeDocument/2006/relationships/themeOverride" Target="../theme/themeOverride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0" Type="http://schemas.openxmlformats.org/officeDocument/2006/relationships/image" Target="../media/image2.emf"/><Relationship Id="rId4" Type="http://schemas.openxmlformats.org/officeDocument/2006/relationships/tags" Target="../tags/tag125.xml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19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18.png"/><Relationship Id="rId17" Type="http://schemas.openxmlformats.org/officeDocument/2006/relationships/image" Target="../media/image2.emf"/><Relationship Id="rId2" Type="http://schemas.openxmlformats.org/officeDocument/2006/relationships/tags" Target="../tags/tag12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26.xml"/><Relationship Id="rId6" Type="http://schemas.openxmlformats.org/officeDocument/2006/relationships/tags" Target="../tags/tag131.xml"/><Relationship Id="rId11" Type="http://schemas.openxmlformats.org/officeDocument/2006/relationships/image" Target="../media/image4.jpg"/><Relationship Id="rId5" Type="http://schemas.openxmlformats.org/officeDocument/2006/relationships/tags" Target="../tags/tag130.xml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34.xml"/><Relationship Id="rId1" Type="http://schemas.openxmlformats.org/officeDocument/2006/relationships/themeOverride" Target="../theme/themeOverride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22.pn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4.jpg"/><Relationship Id="rId2" Type="http://schemas.openxmlformats.org/officeDocument/2006/relationships/tags" Target="../tags/tag138.xml"/><Relationship Id="rId1" Type="http://schemas.openxmlformats.org/officeDocument/2006/relationships/themeOverride" Target="../theme/themeOverride28.xml"/><Relationship Id="rId6" Type="http://schemas.openxmlformats.org/officeDocument/2006/relationships/tags" Target="../tags/tag14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2.emf"/><Relationship Id="rId4" Type="http://schemas.openxmlformats.org/officeDocument/2006/relationships/tags" Target="../tags/tag9.xml"/><Relationship Id="rId9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47.xml"/><Relationship Id="rId7" Type="http://schemas.openxmlformats.org/officeDocument/2006/relationships/image" Target="../media/image4.jpg"/><Relationship Id="rId2" Type="http://schemas.openxmlformats.org/officeDocument/2006/relationships/tags" Target="../tags/tag146.xml"/><Relationship Id="rId1" Type="http://schemas.openxmlformats.org/officeDocument/2006/relationships/themeOverride" Target="../theme/themeOverride2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.emf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5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51.xml"/><Relationship Id="rId1" Type="http://schemas.openxmlformats.org/officeDocument/2006/relationships/themeOverride" Target="../theme/themeOverride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56.xml"/><Relationship Id="rId7" Type="http://schemas.openxmlformats.org/officeDocument/2006/relationships/image" Target="../media/image4.jpg"/><Relationship Id="rId2" Type="http://schemas.openxmlformats.org/officeDocument/2006/relationships/tags" Target="../tags/tag155.xml"/><Relationship Id="rId1" Type="http://schemas.openxmlformats.org/officeDocument/2006/relationships/themeOverride" Target="../theme/themeOverride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hemeOverride" Target="../theme/themeOverride33.xml"/><Relationship Id="rId6" Type="http://schemas.openxmlformats.org/officeDocument/2006/relationships/tags" Target="../tags/tag163.xml"/><Relationship Id="rId11" Type="http://schemas.openxmlformats.org/officeDocument/2006/relationships/image" Target="../media/image2.emf"/><Relationship Id="rId5" Type="http://schemas.openxmlformats.org/officeDocument/2006/relationships/tags" Target="../tags/tag162.xml"/><Relationship Id="rId10" Type="http://schemas.openxmlformats.org/officeDocument/2006/relationships/image" Target="../media/image22.png"/><Relationship Id="rId4" Type="http://schemas.openxmlformats.org/officeDocument/2006/relationships/tags" Target="../tags/tag161.xml"/><Relationship Id="rId9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hemeOverride" Target="../theme/themeOverride3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22.png"/><Relationship Id="rId4" Type="http://schemas.openxmlformats.org/officeDocument/2006/relationships/tags" Target="../tags/tag167.xml"/><Relationship Id="rId9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7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70.xml"/><Relationship Id="rId1" Type="http://schemas.openxmlformats.org/officeDocument/2006/relationships/themeOverride" Target="../theme/themeOverride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10" Type="http://schemas.openxmlformats.org/officeDocument/2006/relationships/image" Target="../media/image2.emf"/><Relationship Id="rId4" Type="http://schemas.openxmlformats.org/officeDocument/2006/relationships/tags" Target="../tags/tag172.xml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7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74.xml"/><Relationship Id="rId1" Type="http://schemas.openxmlformats.org/officeDocument/2006/relationships/themeOverride" Target="../theme/themeOverride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7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78.xml"/><Relationship Id="rId1" Type="http://schemas.openxmlformats.org/officeDocument/2006/relationships/themeOverride" Target="../theme/themeOverride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8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182.xml"/><Relationship Id="rId1" Type="http://schemas.openxmlformats.org/officeDocument/2006/relationships/themeOverride" Target="../theme/themeOverride38.xml"/><Relationship Id="rId6" Type="http://schemas.openxmlformats.org/officeDocument/2006/relationships/tags" Target="../tags/tag186.xml"/><Relationship Id="rId11" Type="http://schemas.openxmlformats.org/officeDocument/2006/relationships/hyperlink" Target="mailto:inscription@cfwb.be" TargetMode="External"/><Relationship Id="rId5" Type="http://schemas.openxmlformats.org/officeDocument/2006/relationships/tags" Target="../tags/tag185.xml"/><Relationship Id="rId10" Type="http://schemas.openxmlformats.org/officeDocument/2006/relationships/image" Target="../media/image2.emf"/><Relationship Id="rId4" Type="http://schemas.openxmlformats.org/officeDocument/2006/relationships/tags" Target="../tags/tag184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4.xml"/><Relationship Id="rId7" Type="http://schemas.openxmlformats.org/officeDocument/2006/relationships/image" Target="../media/image4.jpg"/><Relationship Id="rId2" Type="http://schemas.openxmlformats.org/officeDocument/2006/relationships/tags" Target="../tags/tag13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themeOverride" Target="../theme/themeOverride39.xml"/><Relationship Id="rId6" Type="http://schemas.openxmlformats.org/officeDocument/2006/relationships/tags" Target="../tags/tag191.xml"/><Relationship Id="rId11" Type="http://schemas.openxmlformats.org/officeDocument/2006/relationships/image" Target="../media/image11.png"/><Relationship Id="rId5" Type="http://schemas.openxmlformats.org/officeDocument/2006/relationships/tags" Target="../tags/tag190.xml"/><Relationship Id="rId10" Type="http://schemas.openxmlformats.org/officeDocument/2006/relationships/image" Target="../media/image2.emf"/><Relationship Id="rId4" Type="http://schemas.openxmlformats.org/officeDocument/2006/relationships/tags" Target="../tags/tag189.xml"/><Relationship Id="rId9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2.xml"/><Relationship Id="rId1" Type="http://schemas.openxmlformats.org/officeDocument/2006/relationships/themeOverride" Target="../theme/themeOverride40.xml"/><Relationship Id="rId6" Type="http://schemas.openxmlformats.org/officeDocument/2006/relationships/tags" Target="../tags/tag196.xml"/><Relationship Id="rId11" Type="http://schemas.openxmlformats.org/officeDocument/2006/relationships/image" Target="../media/image5.png"/><Relationship Id="rId5" Type="http://schemas.openxmlformats.org/officeDocument/2006/relationships/tags" Target="../tags/tag195.xml"/><Relationship Id="rId10" Type="http://schemas.openxmlformats.org/officeDocument/2006/relationships/image" Target="../media/image2.emf"/><Relationship Id="rId4" Type="http://schemas.openxmlformats.org/officeDocument/2006/relationships/tags" Target="../tags/tag194.xml"/><Relationship Id="rId9" Type="http://schemas.openxmlformats.org/officeDocument/2006/relationships/hyperlink" Target="mailto:inscription@cfwb.b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cription.cfwb.be/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4.jpg"/><Relationship Id="rId2" Type="http://schemas.openxmlformats.org/officeDocument/2006/relationships/tags" Target="../tags/tag16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0" Type="http://schemas.openxmlformats.org/officeDocument/2006/relationships/image" Target="../media/image5.png"/><Relationship Id="rId4" Type="http://schemas.openxmlformats.org/officeDocument/2006/relationships/tags" Target="../tags/tag18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27.xml"/><Relationship Id="rId11" Type="http://schemas.openxmlformats.org/officeDocument/2006/relationships/image" Target="../media/image6.png"/><Relationship Id="rId5" Type="http://schemas.openxmlformats.org/officeDocument/2006/relationships/tags" Target="../tags/tag26.xml"/><Relationship Id="rId10" Type="http://schemas.openxmlformats.org/officeDocument/2006/relationships/image" Target="../media/image2.emf"/><Relationship Id="rId4" Type="http://schemas.openxmlformats.org/officeDocument/2006/relationships/tags" Target="../tags/tag25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33.xml"/><Relationship Id="rId11" Type="http://schemas.openxmlformats.org/officeDocument/2006/relationships/image" Target="../media/image8.png"/><Relationship Id="rId5" Type="http://schemas.openxmlformats.org/officeDocument/2006/relationships/tags" Target="../tags/tag32.xml"/><Relationship Id="rId10" Type="http://schemas.openxmlformats.org/officeDocument/2006/relationships/image" Target="../media/image2.emf"/><Relationship Id="rId4" Type="http://schemas.openxmlformats.org/officeDocument/2006/relationships/tags" Target="../tags/tag3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38.xml"/><Relationship Id="rId11" Type="http://schemas.openxmlformats.org/officeDocument/2006/relationships/image" Target="../media/image9.png"/><Relationship Id="rId5" Type="http://schemas.openxmlformats.org/officeDocument/2006/relationships/tags" Target="../tags/tag37.xml"/><Relationship Id="rId10" Type="http://schemas.openxmlformats.org/officeDocument/2006/relationships/image" Target="../media/image2.emf"/><Relationship Id="rId4" Type="http://schemas.openxmlformats.org/officeDocument/2006/relationships/tags" Target="../tags/tag36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8BB061-5C67-5AA7-1FA0-1950787703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4473" y="5715007"/>
            <a:ext cx="1347758" cy="86497"/>
          </a:xfrm>
          <a:prstGeom prst="rect">
            <a:avLst/>
          </a:prstGeom>
          <a:solidFill>
            <a:srgbClr val="3B8C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B8CB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303D3A-A9D6-5AF2-B938-926391E657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8933" y="197376"/>
            <a:ext cx="5336885" cy="11285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4316341-7B92-CAD9-84E6-D576DBC215D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72114" y="3125279"/>
            <a:ext cx="8583828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fr-BE" sz="5400" b="1" dirty="0">
                <a:solidFill>
                  <a:srgbClr val="202020"/>
                </a:solidFill>
                <a:latin typeface="Poppins SemiBold" pitchFamily="2" charset="77"/>
                <a:cs typeface="Poppins" pitchFamily="2" charset="77"/>
              </a:rPr>
              <a:t>Inscription </a:t>
            </a:r>
            <a:r>
              <a:rPr lang="fr-BE" sz="5400" dirty="0">
                <a:solidFill>
                  <a:srgbClr val="202020"/>
                </a:solidFill>
                <a:latin typeface="Poppins SemiBold" pitchFamily="2" charset="77"/>
                <a:cs typeface="Poppins" pitchFamily="2" charset="77"/>
              </a:rPr>
              <a:t>en</a:t>
            </a:r>
            <a:br>
              <a:rPr lang="fr-BE" sz="540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</a:br>
            <a:r>
              <a:rPr lang="fr-BE" sz="4400" b="0" i="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  <a:t>1</a:t>
            </a:r>
            <a:r>
              <a:rPr lang="fr-BE" sz="4400" b="0" i="0" baseline="3000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  <a:t>re</a:t>
            </a:r>
            <a:r>
              <a:rPr lang="fr-BE" sz="4400" b="0" i="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  <a:t> année commune</a:t>
            </a:r>
            <a:br>
              <a:rPr lang="fr-BE" sz="4400" b="0" i="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</a:br>
            <a:r>
              <a:rPr lang="fr-BE" sz="4400" dirty="0">
                <a:solidFill>
                  <a:srgbClr val="202020"/>
                </a:solidFill>
                <a:latin typeface="Poppins" pitchFamily="2" charset="77"/>
                <a:cs typeface="Poppins" pitchFamily="2" charset="77"/>
              </a:rPr>
              <a:t>pour l’année scolaire 2025-2026</a:t>
            </a:r>
            <a:endParaRPr lang="fr-FR" sz="5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706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2686" y="779016"/>
            <a:ext cx="8586629" cy="53420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0" lvl="1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fr-BE" sz="1800" b="1" dirty="0">
                <a:latin typeface="Poppins" panose="00000500000000000000" pitchFamily="2" charset="0"/>
                <a:cs typeface="Poppins" panose="00000500000000000000" pitchFamily="2" charset="0"/>
              </a:rPr>
              <a:t>Le domicile au moment de l’inscription dans l’école primaire actuellement fréquentée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BE" sz="1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fr-BE" sz="16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Possibilité</a:t>
            </a:r>
            <a:r>
              <a:rPr lang="fr-BE" sz="16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de faire valoir le domicile au moment de l’inscription dans l’école primaire actuelle si l’adresse se situait à proximité  </a:t>
            </a:r>
            <a:r>
              <a:rPr lang="fr-BE" sz="16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ce domicile n’est pris en compte que pour le coefficient de proximité « domicile – école primaire »</a:t>
            </a:r>
          </a:p>
          <a:p>
            <a:pPr marL="0" indent="0" algn="just">
              <a:buNone/>
            </a:pPr>
            <a:endParaRPr lang="fr-BE" sz="2000" b="1" dirty="0">
              <a:solidFill>
                <a:srgbClr val="6AC491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BE" sz="1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Preuve à fournir </a:t>
            </a:r>
            <a:r>
              <a:rPr lang="fr-BE" sz="16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certificat de résidence avec historique</a:t>
            </a: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 algn="ctr">
              <a:buNone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Le domicile du 2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parent et le domicile au moment de l’inscription dans l’école primaire actuelle peuvent être cumulés.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e 3"/>
          <p:cNvGrpSpPr/>
          <p:nvPr>
            <p:custDataLst>
              <p:tags r:id="rId3"/>
            </p:custDataLst>
          </p:nvPr>
        </p:nvGrpSpPr>
        <p:grpSpPr>
          <a:xfrm>
            <a:off x="1310093" y="627301"/>
            <a:ext cx="1112223" cy="5493721"/>
            <a:chOff x="106017" y="-187672"/>
            <a:chExt cx="1112223" cy="63369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17" y="-187672"/>
              <a:ext cx="988485" cy="98848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79" y="5462443"/>
              <a:ext cx="686861" cy="686861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51852" y="3088310"/>
            <a:ext cx="4888295" cy="1981833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748584" y="4297544"/>
            <a:ext cx="4725381" cy="7248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2538438" y="4621537"/>
            <a:ext cx="7443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C00000"/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BE" sz="16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Une erreur peut avoir de lourdes conséquences en cas de classement</a:t>
            </a:r>
          </a:p>
          <a:p>
            <a:endParaRPr lang="fr-BE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1281272" y="1515834"/>
            <a:ext cx="995825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Si l’invocation d’un autre domicile que le domicile actuel est possible, il est important de 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procéder à une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simulation de l’indice composite</a:t>
            </a:r>
          </a:p>
          <a:p>
            <a:pPr algn="just">
              <a:lnSpc>
                <a:spcPct val="150000"/>
              </a:lnSpc>
            </a:pPr>
            <a:endParaRPr lang="fr-BE" b="1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algn="just"/>
            <a:endParaRPr lang="fr-BE" b="1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marL="0" lvl="1" algn="ctr">
              <a:defRPr/>
            </a:pP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Par téléphone au </a:t>
            </a:r>
            <a:r>
              <a:rPr lang="fr-BE" altLang="fr-FR" sz="2000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0800/188.55</a:t>
            </a:r>
            <a:r>
              <a:rPr lang="fr-BE" altLang="fr-FR" sz="20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sz="2000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(gratuit)</a:t>
            </a:r>
          </a:p>
          <a:p>
            <a:pPr marL="0" lvl="1" algn="ctr">
              <a:spcAft>
                <a:spcPts val="1200"/>
              </a:spcAft>
              <a:defRPr/>
            </a:pPr>
            <a:endParaRPr lang="fr-BE" altLang="fr-FR" sz="2000" dirty="0">
              <a:solidFill>
                <a:srgbClr val="44AA7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algn="ctr">
              <a:defRPr/>
            </a:pP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Sur le site : </a:t>
            </a:r>
            <a:r>
              <a:rPr lang="fr-BE" altLang="fr-FR" sz="2000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www.inscription.cfwb.be </a:t>
            </a:r>
          </a:p>
          <a:p>
            <a:pPr algn="just"/>
            <a:endParaRPr lang="fr-BE" b="1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81" y="3634224"/>
            <a:ext cx="900661" cy="9006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86" y="4889795"/>
            <a:ext cx="406591" cy="3560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66" y="3031083"/>
            <a:ext cx="516489" cy="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5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55114" y="1146502"/>
            <a:ext cx="5097667" cy="535781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demande en immersion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/>
          <a:srcRect l="9434" t="27189" r="43832" b="68104"/>
          <a:stretch/>
        </p:blipFill>
        <p:spPr>
          <a:xfrm>
            <a:off x="1781697" y="2250341"/>
            <a:ext cx="7916057" cy="917443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568559" y="2167759"/>
            <a:ext cx="1129195" cy="917443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581074" y="3981562"/>
            <a:ext cx="955599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>
                <a:sym typeface="Wingdings" panose="05000000000000000000" pitchFamily="2" charset="2"/>
              </a:rPr>
              <a:t>La demande d’immersion s’applique à </a:t>
            </a:r>
            <a:r>
              <a:rPr lang="fr-BE" sz="2000" b="1" dirty="0">
                <a:solidFill>
                  <a:srgbClr val="3B8CB3"/>
                </a:solidFill>
                <a:sym typeface="Wingdings" panose="05000000000000000000" pitchFamily="2" charset="2"/>
              </a:rPr>
              <a:t>l’ensemble</a:t>
            </a:r>
            <a:r>
              <a:rPr lang="fr-BE" sz="2000" dirty="0">
                <a:solidFill>
                  <a:srgbClr val="3B8CB3"/>
                </a:solidFill>
                <a:sym typeface="Wingdings" panose="05000000000000000000" pitchFamily="2" charset="2"/>
              </a:rPr>
              <a:t> </a:t>
            </a:r>
            <a:r>
              <a:rPr lang="fr-BE" sz="2000" dirty="0">
                <a:sym typeface="Wingdings" panose="05000000000000000000" pitchFamily="2" charset="2"/>
              </a:rPr>
              <a:t>des écoles visées qui organisent </a:t>
            </a:r>
            <a:r>
              <a:rPr lang="fr-BE" sz="2000" b="1" dirty="0">
                <a:solidFill>
                  <a:srgbClr val="3B8CB3"/>
                </a:solidFill>
                <a:sym typeface="Wingdings" panose="05000000000000000000" pitchFamily="2" charset="2"/>
              </a:rPr>
              <a:t>l’immersion</a:t>
            </a:r>
          </a:p>
          <a:p>
            <a:pPr algn="just">
              <a:spcAft>
                <a:spcPts val="600"/>
              </a:spcAft>
            </a:pP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algn="just"/>
            <a:r>
              <a:rPr lang="fr-BE" sz="2000" dirty="0">
                <a:sym typeface="Wingdings" panose="05000000000000000000" pitchFamily="2" charset="2"/>
              </a:rPr>
              <a:t>Possibilité d’en faire la demande même si l’école de 1</a:t>
            </a:r>
            <a:r>
              <a:rPr lang="fr-BE" sz="2000" baseline="30000" dirty="0">
                <a:sym typeface="Wingdings" panose="05000000000000000000" pitchFamily="2" charset="2"/>
              </a:rPr>
              <a:t>re</a:t>
            </a:r>
            <a:r>
              <a:rPr lang="fr-BE" sz="2000" dirty="0">
                <a:sym typeface="Wingdings" panose="05000000000000000000" pitchFamily="2" charset="2"/>
              </a:rPr>
              <a:t> préférence ne l’organise pas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6" y="4155612"/>
            <a:ext cx="526141" cy="5261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4" y="5038818"/>
            <a:ext cx="526141" cy="526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2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284660" y="3430423"/>
            <a:ext cx="96074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400" b="1" dirty="0">
              <a:solidFill>
                <a:srgbClr val="00B050"/>
              </a:solidFill>
            </a:endParaRPr>
          </a:p>
          <a:p>
            <a:pPr marL="358775" lvl="1" indent="-358775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</a:rPr>
              <a:t>Pour les frères/sœurs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: déclaration sur l’honneur que l’élève à inscrire a au moins un parent commun avec l’élève qui fréquente déjà l’école secondaire</a:t>
            </a:r>
          </a:p>
          <a:p>
            <a:pPr marL="358775" lvl="2" algn="just">
              <a:buClr>
                <a:srgbClr val="54B2BB"/>
              </a:buClr>
              <a:defRPr/>
            </a:pPr>
            <a:r>
              <a:rPr lang="fr-BE" sz="1400" b="1" dirty="0">
                <a:solidFill>
                  <a:srgbClr val="285F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→</a:t>
            </a:r>
            <a:r>
              <a:rPr lang="fr-BE" sz="1400" dirty="0">
                <a:solidFill>
                  <a:srgbClr val="285F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Cette déclaration est réalisée par la signature du FUI</a:t>
            </a:r>
          </a:p>
          <a:p>
            <a:pPr marL="1085850" lvl="2" indent="-285750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74650" lvl="1" indent="-374650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</a:rPr>
              <a:t>Recomposition familiale :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établir que l'un des parents de l’élève à inscrire a recomposé une famille avec l'un des parents de l’élève qui fréquente déjà l'école secondaire, soit par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mariage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, soit par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cohabitation légale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, soit par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domiciliation depuis au moins un an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fr-BE" sz="1400" dirty="0">
                <a:solidFill>
                  <a:srgbClr val="285F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au dernier jour de la période d’inscription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  <a:defRPr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74650" lvl="1" indent="-374650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</a:rPr>
              <a:t>Dans toute autre situation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: établir que l'élève à inscrire réside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depuis au moins un an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avec l’élève qui fréquente déjà l'école secondaire au dernier jour de la période d’inscription</a:t>
            </a:r>
          </a:p>
        </p:txBody>
      </p:sp>
      <p:grpSp>
        <p:nvGrpSpPr>
          <p:cNvPr id="13" name="Groupe 12"/>
          <p:cNvGrpSpPr/>
          <p:nvPr>
            <p:custDataLst>
              <p:tags r:id="rId3"/>
            </p:custDataLst>
          </p:nvPr>
        </p:nvGrpSpPr>
        <p:grpSpPr>
          <a:xfrm>
            <a:off x="1210229" y="1146333"/>
            <a:ext cx="10522653" cy="1477328"/>
            <a:chOff x="-756088" y="1434277"/>
            <a:chExt cx="9214248" cy="1477328"/>
          </a:xfrm>
        </p:grpSpPr>
        <p:sp>
          <p:nvSpPr>
            <p:cNvPr id="5" name="ZoneTexte 4"/>
            <p:cNvSpPr txBox="1"/>
            <p:nvPr/>
          </p:nvSpPr>
          <p:spPr>
            <a:xfrm>
              <a:off x="-756088" y="1434277"/>
              <a:ext cx="9214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BE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Valables uniquement durant la période d’inscription et </a:t>
              </a:r>
            </a:p>
            <a:p>
              <a:pPr algn="ctr">
                <a:lnSpc>
                  <a:spcPct val="150000"/>
                </a:lnSpc>
              </a:pPr>
              <a:r>
                <a:rPr lang="fr-BE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dans l’école secondaire de 1</a:t>
              </a:r>
              <a:r>
                <a:rPr lang="fr-BE" baseline="30000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</a:t>
              </a:r>
              <a:r>
                <a:rPr lang="fr-BE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préférence</a:t>
              </a:r>
            </a:p>
            <a:p>
              <a:pPr algn="just"/>
              <a:endParaRPr lang="fr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BE" sz="1600" dirty="0">
                  <a:latin typeface="Poppins" panose="00000500000000000000" pitchFamily="2" charset="0"/>
                  <a:cs typeface="Poppins" panose="00000500000000000000" pitchFamily="2" charset="0"/>
                </a:rPr>
                <a:t>Elles sont au nombre de 5 et sont hiérarchisées comme suit :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83" y="1581513"/>
              <a:ext cx="439127" cy="410925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1788442" y="2798548"/>
            <a:ext cx="8781750" cy="563777"/>
            <a:chOff x="385763" y="2865224"/>
            <a:chExt cx="8193024" cy="563777"/>
          </a:xfrm>
        </p:grpSpPr>
        <p:sp>
          <p:nvSpPr>
            <p:cNvPr id="7" name="Rectangle 6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1927" y="2905781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19480" y="2865225"/>
              <a:ext cx="4035965" cy="563775"/>
            </a:xfrm>
            <a:prstGeom prst="rect">
              <a:avLst/>
            </a:prstGeom>
            <a:solidFill>
              <a:srgbClr val="77B4D3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fratrie » (au sens large)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07347" y="765333"/>
            <a:ext cx="5097667" cy="53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Les priorités </a:t>
            </a:r>
          </a:p>
        </p:txBody>
      </p:sp>
    </p:spTree>
    <p:extLst>
      <p:ext uri="{BB962C8B-B14F-4D97-AF65-F5344CB8AC3E}">
        <p14:creationId xmlns:p14="http://schemas.microsoft.com/office/powerpoint/2010/main" val="347834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5736" y="1794083"/>
            <a:ext cx="8229600" cy="387827"/>
          </a:xfrm>
        </p:spPr>
        <p:txBody>
          <a:bodyPr/>
          <a:lstStyle/>
          <a:p>
            <a:pPr marL="0" indent="0">
              <a:buNone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Il s’agit des enfants qui sont « placés » sur base d’un jugement</a:t>
            </a:r>
          </a:p>
          <a:p>
            <a:pPr marL="0" indent="0" algn="ctr">
              <a:buNone/>
            </a:pPr>
            <a:endParaRPr lang="fr-BE" sz="1800" dirty="0"/>
          </a:p>
          <a:p>
            <a:pPr marL="0" indent="0">
              <a:buNone/>
            </a:pPr>
            <a:endParaRPr lang="fr-BE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fr-BE" sz="2000" dirty="0"/>
          </a:p>
          <a:p>
            <a:pPr marL="0" indent="0">
              <a:buNone/>
            </a:pPr>
            <a:endParaRPr lang="fr-BE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fr-BE" sz="900" b="1" i="1" dirty="0">
              <a:solidFill>
                <a:srgbClr val="009AD0"/>
              </a:solidFill>
            </a:endParaRP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2038925" y="998300"/>
            <a:ext cx="8443223" cy="563776"/>
            <a:chOff x="385763" y="2865224"/>
            <a:chExt cx="8193024" cy="563776"/>
          </a:xfrm>
        </p:grpSpPr>
        <p:sp>
          <p:nvSpPr>
            <p:cNvPr id="6" name="Rectangle 5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57200" y="2905780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19479" y="2865225"/>
              <a:ext cx="4758371" cy="563775"/>
            </a:xfrm>
            <a:prstGeom prst="rect">
              <a:avLst/>
            </a:prstGeom>
            <a:solidFill>
              <a:srgbClr val="F4C76C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enfant en situation précaire » </a:t>
              </a:r>
            </a:p>
          </p:txBody>
        </p:sp>
      </p:grpSp>
      <p:grpSp>
        <p:nvGrpSpPr>
          <p:cNvPr id="9" name="Groupe 8"/>
          <p:cNvGrpSpPr/>
          <p:nvPr>
            <p:custDataLst>
              <p:tags r:id="rId4"/>
            </p:custDataLst>
          </p:nvPr>
        </p:nvGrpSpPr>
        <p:grpSpPr>
          <a:xfrm>
            <a:off x="2050224" y="2413917"/>
            <a:ext cx="8443222" cy="563777"/>
            <a:chOff x="385763" y="2865224"/>
            <a:chExt cx="8193024" cy="563777"/>
          </a:xfrm>
        </p:grpSpPr>
        <p:sp>
          <p:nvSpPr>
            <p:cNvPr id="10" name="Rectangle 9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3697" y="2905781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  <a:endParaRPr lang="fr-B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19479" y="2865225"/>
              <a:ext cx="4831209" cy="563775"/>
            </a:xfrm>
            <a:prstGeom prst="rect">
              <a:avLst/>
            </a:prstGeom>
            <a:solidFill>
              <a:srgbClr val="75E1A3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enfant à besoins spécifiques  » </a:t>
              </a:r>
            </a:p>
          </p:txBody>
        </p:sp>
      </p:grp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2016328" y="3123738"/>
            <a:ext cx="8465820" cy="279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  <a:buFont typeface="Wingdings" panose="05000000000000000000" pitchFamily="2" charset="2"/>
              <a:buChar char="q"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Soit </a:t>
            </a:r>
            <a:r>
              <a:rPr lang="fr-BE" sz="1600" b="1" dirty="0">
                <a:latin typeface="Poppins" panose="00000500000000000000" pitchFamily="2" charset="0"/>
                <a:cs typeface="Poppins" panose="00000500000000000000" pitchFamily="2" charset="0"/>
              </a:rPr>
              <a:t>intégration permanente totale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(enseignement spécialisé) prévue pour la 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année commune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fr-BE" sz="1600" b="1" dirty="0">
                <a:solidFill>
                  <a:srgbClr val="75E1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roposition d’intégration</a:t>
            </a:r>
            <a:endParaRPr lang="fr-BE" sz="12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  <a:buFont typeface="Wingdings" panose="05000000000000000000" pitchFamily="2" charset="2"/>
              <a:buChar char="q"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Soit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besoins spécifiques fondés sur un handicap avéré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(nécessitant la mise en place d'aménagements spécifiques)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accord de la direction de l’école</a:t>
            </a:r>
            <a:endParaRPr lang="fr-BE" sz="16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49263" algn="just">
              <a:lnSpc>
                <a:spcPct val="150000"/>
              </a:lnSpc>
              <a:spcBef>
                <a:spcPct val="20000"/>
              </a:spcBef>
            </a:pPr>
            <a:r>
              <a:rPr lang="fr-BE" sz="1600" b="1" dirty="0">
                <a:solidFill>
                  <a:srgbClr val="75E1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	</a:t>
            </a:r>
            <a:r>
              <a:rPr lang="fr-BE" sz="1600" dirty="0">
                <a:solidFill>
                  <a:srgbClr val="75E1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Convention écrite conclue avec la direction de l’école secondaire 	visée. </a:t>
            </a:r>
            <a:endParaRPr lang="fr-BE" sz="16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118760" y="4559388"/>
            <a:ext cx="8137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L’un des parents travaille dans l’école secondaire de 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préférence (tout type de personnel) et est rémunéré dans le cadre d’un statut ou d’un contrat de travail</a:t>
            </a:r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2022345" y="3745104"/>
            <a:ext cx="8487949" cy="563777"/>
            <a:chOff x="385763" y="2865224"/>
            <a:chExt cx="8193024" cy="563777"/>
          </a:xfrm>
        </p:grpSpPr>
        <p:sp>
          <p:nvSpPr>
            <p:cNvPr id="6" name="Rectangle 5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8828" y="2905781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5</a:t>
              </a:r>
              <a:endParaRPr lang="fr-B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19479" y="2865225"/>
              <a:ext cx="3429133" cy="563775"/>
            </a:xfrm>
            <a:prstGeom prst="rect">
              <a:avLst/>
            </a:prstGeom>
            <a:solidFill>
              <a:srgbClr val="ACDEC3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parent prestant » </a:t>
              </a:r>
            </a:p>
          </p:txBody>
        </p:sp>
      </p:grpSp>
      <p:grpSp>
        <p:nvGrpSpPr>
          <p:cNvPr id="9" name="Groupe 8"/>
          <p:cNvGrpSpPr/>
          <p:nvPr>
            <p:custDataLst>
              <p:tags r:id="rId4"/>
            </p:custDataLst>
          </p:nvPr>
        </p:nvGrpSpPr>
        <p:grpSpPr>
          <a:xfrm>
            <a:off x="1948336" y="1288189"/>
            <a:ext cx="8462801" cy="563776"/>
            <a:chOff x="385763" y="2865224"/>
            <a:chExt cx="8193024" cy="563776"/>
          </a:xfrm>
        </p:grpSpPr>
        <p:sp>
          <p:nvSpPr>
            <p:cNvPr id="10" name="Rectangle 9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57413" y="2894779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19480" y="2865225"/>
              <a:ext cx="2698752" cy="563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144000" tIns="36000" rIns="144000" bIns="0" rtlCol="0" anchor="ctr" anchorCtr="1">
              <a:norm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interne » </a:t>
              </a:r>
            </a:p>
          </p:txBody>
        </p:sp>
      </p:grpSp>
      <p:sp>
        <p:nvSpPr>
          <p:cNvPr id="13" name="ZoneTexte 12"/>
          <p:cNvSpPr txBox="1"/>
          <p:nvPr>
            <p:custDataLst>
              <p:tags r:id="rId5"/>
            </p:custDataLst>
          </p:nvPr>
        </p:nvSpPr>
        <p:spPr>
          <a:xfrm>
            <a:off x="2022345" y="2160127"/>
            <a:ext cx="817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L’élève va fréquenter, en 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année commune, un internat appartenant au même pouvoir organisateur que l’école visée ou avec laquelle elle entretient une collaboration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32890" y="2462028"/>
            <a:ext cx="9553074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Toute situation pouvant influer sur un éventuel classement (adresse(s) ou priorité) doit être établie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sz="1700" dirty="0"/>
          </a:p>
        </p:txBody>
      </p:sp>
      <p:sp>
        <p:nvSpPr>
          <p:cNvPr id="5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3278" y="1016215"/>
            <a:ext cx="7601552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Documents à fournir </a:t>
            </a:r>
            <a:endParaRPr lang="fr-BE" altLang="fr-FR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1937608" y="3606757"/>
            <a:ext cx="8343638" cy="1723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fr-BE" b="1" dirty="0">
              <a:solidFill>
                <a:prstClr val="black"/>
              </a:solidFill>
            </a:endParaRPr>
          </a:p>
          <a:p>
            <a:pPr marL="900000" algn="just">
              <a:defRPr/>
            </a:pPr>
            <a:r>
              <a:rPr lang="fr-BE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Certains documents sont disponibles gratuitement sur l’application « Mon Dossier » du Service public fédéral Intérieur sur le site : </a:t>
            </a:r>
            <a:r>
              <a:rPr lang="fr-BE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/>
              </a:rPr>
              <a:t>http://www.ibz.rrn.fgov.be/fr/registre-national/mon-dossier/</a:t>
            </a:r>
            <a:endParaRPr lang="fr-BE" dirty="0">
              <a:solidFill>
                <a:prstClr val="black"/>
              </a:solidFill>
              <a:latin typeface="+mj-lt"/>
            </a:endParaRPr>
          </a:p>
          <a:p>
            <a:pPr lvl="0" algn="ctr" eaLnBrk="1" hangingPunct="1">
              <a:defRPr/>
            </a:pPr>
            <a:endParaRPr lang="fr-FR" sz="1600" b="1" cap="small" dirty="0">
              <a:solidFill>
                <a:srgbClr val="54B2BB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8817" y="3855410"/>
            <a:ext cx="1091944" cy="10774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498223" y="810094"/>
            <a:ext cx="8158103" cy="120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altLang="fr-FR" sz="4000" b="1" dirty="0">
                <a:latin typeface="Poppins"/>
              </a:rPr>
              <a:t>Le volet confidentiel</a:t>
            </a:r>
            <a:endParaRPr lang="fr-BE" altLang="fr-FR" sz="4000" b="1" dirty="0">
              <a:latin typeface="Poppins"/>
            </a:endParaRP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806027" y="702364"/>
            <a:ext cx="85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fr-BE" sz="6000" b="1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9314">
            <a:off x="669697" y="3890573"/>
            <a:ext cx="1472480" cy="1472480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2277979" y="3997445"/>
            <a:ext cx="7636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fait de mentionner plusieurs choix d’école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 diminue pas la possibilité </a:t>
            </a:r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qu’a un enfant d’obtenir sa 1</a:t>
            </a:r>
            <a:r>
              <a:rPr lang="fr-BE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</a:t>
            </a:r>
          </a:p>
          <a:p>
            <a:pPr algn="ctr"/>
            <a:endParaRPr lang="fr-BE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changement de réseau et la mention d’écoles relevant de réseaux différents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n’influent pas sur le classement</a:t>
            </a:r>
          </a:p>
          <a:p>
            <a:endParaRPr lang="fr-BE" dirty="0"/>
          </a:p>
        </p:txBody>
      </p:sp>
      <p:sp>
        <p:nvSpPr>
          <p:cNvPr id="2" name="ZoneTexte 1"/>
          <p:cNvSpPr txBox="1"/>
          <p:nvPr>
            <p:custDataLst>
              <p:tags r:id="rId6"/>
            </p:custDataLst>
          </p:nvPr>
        </p:nvSpPr>
        <p:spPr>
          <a:xfrm>
            <a:off x="790432" y="2214936"/>
            <a:ext cx="10611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Il permet de faire valoir jusqu’à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 autres écoles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par ordre de préférence</a:t>
            </a:r>
          </a:p>
          <a:p>
            <a:pPr lvl="0" algn="ctr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fr-B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ne doit pas être complété si l’école de 1</a:t>
            </a:r>
            <a:r>
              <a:rPr lang="fr-BE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 est </a:t>
            </a:r>
            <a:r>
              <a:rPr lang="fr-B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présumée incomplète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684367" y="890009"/>
            <a:ext cx="11310425" cy="5355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Comment</a:t>
            </a:r>
            <a:r>
              <a:rPr lang="fr-FR" altLang="fr-FR" b="1" dirty="0">
                <a:latin typeface="Poppins"/>
                <a:ea typeface="+mj-ea"/>
              </a:rPr>
              <a:t> compléter le volet confidentiel ?</a:t>
            </a:r>
            <a:endParaRPr lang="fr-BE" altLang="fr-FR" b="1" dirty="0">
              <a:latin typeface="Poppins"/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15462" y="2488212"/>
            <a:ext cx="6521172" cy="12536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Accès à la plateforme via le site </a:t>
            </a:r>
            <a:r>
              <a:rPr lang="fr-BE" sz="1600" u="sng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www.inscription.cfwb.be</a:t>
            </a:r>
            <a:endParaRPr lang="fr-BE" sz="1600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Utilisation du numéro de FUI et du code d’accès présents sur le volet confidentiel</a:t>
            </a:r>
            <a:endParaRPr lang="fr-BE" sz="2200" dirty="0"/>
          </a:p>
          <a:p>
            <a:pPr marL="0" indent="0" algn="just">
              <a:buNone/>
            </a:pPr>
            <a:endParaRPr lang="fr-BE" sz="2200" dirty="0"/>
          </a:p>
          <a:p>
            <a:pPr marL="0" indent="0" algn="just">
              <a:buNone/>
            </a:pPr>
            <a:endParaRPr lang="fr-BE" sz="2200" dirty="0"/>
          </a:p>
          <a:p>
            <a:pPr marL="0" indent="0" algn="just">
              <a:buNone/>
            </a:pPr>
            <a:endParaRPr lang="fr-BE" sz="1800" dirty="0"/>
          </a:p>
          <a:p>
            <a:pPr marL="457200" indent="-457200" algn="just">
              <a:buAutoNum type="arabicPeriod"/>
            </a:pPr>
            <a:endParaRPr lang="fr-BE" dirty="0"/>
          </a:p>
          <a:p>
            <a:endParaRPr lang="fr-BE" dirty="0"/>
          </a:p>
        </p:txBody>
      </p:sp>
      <p:grpSp>
        <p:nvGrpSpPr>
          <p:cNvPr id="8" name="Groupe 7"/>
          <p:cNvGrpSpPr/>
          <p:nvPr>
            <p:custDataLst>
              <p:tags r:id="rId4"/>
            </p:custDataLst>
          </p:nvPr>
        </p:nvGrpSpPr>
        <p:grpSpPr>
          <a:xfrm>
            <a:off x="1367402" y="1749693"/>
            <a:ext cx="9944357" cy="584775"/>
            <a:chOff x="385763" y="2845347"/>
            <a:chExt cx="8193024" cy="584775"/>
          </a:xfrm>
        </p:grpSpPr>
        <p:sp>
          <p:nvSpPr>
            <p:cNvPr id="9" name="Rectangle 8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85763" y="2845347"/>
              <a:ext cx="533715" cy="584775"/>
            </a:xfrm>
            <a:prstGeom prst="rect">
              <a:avLst/>
            </a:prstGeom>
            <a:solidFill>
              <a:srgbClr val="77B4D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19479" y="2865225"/>
              <a:ext cx="7537452" cy="563775"/>
            </a:xfrm>
            <a:prstGeom prst="rect">
              <a:avLst/>
            </a:prstGeom>
            <a:noFill/>
          </p:spPr>
          <p:txBody>
            <a:bodyPr wrap="square" lIns="144000" tIns="36000" rIns="144000" bIns="0" rtlCol="0" anchor="ctr" anchorCtr="1">
              <a:norm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En ligne via la plateforme « Mon Espace Inscription »</a:t>
              </a:r>
            </a:p>
          </p:txBody>
        </p:sp>
      </p:grpSp>
      <p:sp>
        <p:nvSpPr>
          <p:cNvPr id="13" name="ZoneTexte 12"/>
          <p:cNvSpPr txBox="1"/>
          <p:nvPr>
            <p:custDataLst>
              <p:tags r:id="rId5"/>
            </p:custDataLst>
          </p:nvPr>
        </p:nvSpPr>
        <p:spPr>
          <a:xfrm>
            <a:off x="1902444" y="3882793"/>
            <a:ext cx="93741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Avantages :</a:t>
            </a:r>
          </a:p>
          <a:p>
            <a:pPr marL="742950" lvl="1" indent="-285750" algn="just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Facilite l’encodage des écoles (insertion automatique des numéros FASE)</a:t>
            </a:r>
          </a:p>
          <a:p>
            <a:pPr marL="742950" lvl="1" indent="-285750" algn="just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Permet d’accéder à l’outil de simulation du calcul de l’indice composite</a:t>
            </a: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L’encodage en ligne du volet confidentiel doit être effectué avant le dépôt du volet général dans l’école secondaire de 1</a:t>
            </a:r>
            <a:r>
              <a:rPr lang="fr-FR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préférence</a:t>
            </a:r>
          </a:p>
          <a:p>
            <a:endParaRPr lang="fr-B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01950" y="2488212"/>
            <a:ext cx="2103302" cy="13945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27" y="5291332"/>
            <a:ext cx="368979" cy="3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97785" y="2015734"/>
            <a:ext cx="9331285" cy="322377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fr-BE" sz="1400" dirty="0"/>
          </a:p>
          <a:p>
            <a:pPr algn="just">
              <a:lnSpc>
                <a:spcPct val="160000"/>
              </a:lnSpc>
              <a:buClr>
                <a:srgbClr val="F0B53D"/>
              </a:buClr>
              <a:buFont typeface="Wingdings" panose="05000000000000000000" pitchFamily="2" charset="2"/>
              <a:buChar char="Ø"/>
            </a:pP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Remettre le volet confidentiel à l’école de 1</a:t>
            </a:r>
            <a:r>
              <a:rPr lang="fr-BE" sz="19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 préférence </a:t>
            </a:r>
            <a:r>
              <a:rPr lang="fr-BE" sz="1900" b="1" dirty="0">
                <a:latin typeface="Poppins" panose="00000500000000000000" pitchFamily="2" charset="0"/>
                <a:cs typeface="Poppins" panose="00000500000000000000" pitchFamily="2" charset="0"/>
              </a:rPr>
              <a:t>sous enveloppe fermée</a:t>
            </a: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, en y indiquant le nom, le prénom et le numéro de FUI</a:t>
            </a:r>
          </a:p>
          <a:p>
            <a:pPr algn="just">
              <a:lnSpc>
                <a:spcPct val="170000"/>
              </a:lnSpc>
              <a:buClr>
                <a:srgbClr val="F0B53D"/>
              </a:buClr>
              <a:buFont typeface="Wingdings" panose="05000000000000000000" pitchFamily="2" charset="2"/>
              <a:buChar char="Ø"/>
            </a:pP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Indiquer les numéros FASE des écoles mentionnées. Ils sont disponibles sur le site </a:t>
            </a:r>
            <a:r>
              <a:rPr lang="fr-BE" sz="19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www.inscription.cfwb.be</a:t>
            </a:r>
            <a:r>
              <a:rPr lang="fr-BE" sz="19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fr-FR" sz="1900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8038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Dans tous les cas, le volet général doit être déposé dans l’école de 1</a:t>
            </a:r>
            <a:r>
              <a:rPr lang="fr-FR" sz="20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 préférence entre le 27 janvier et le 14 février 2025</a:t>
            </a:r>
          </a:p>
          <a:p>
            <a:pPr marL="0" indent="0">
              <a:buNone/>
            </a:pPr>
            <a:endParaRPr lang="fr-FR" sz="2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sz="2000" b="1" cap="all" dirty="0">
              <a:solidFill>
                <a:srgbClr val="C00000"/>
              </a:solidFill>
            </a:endParaRPr>
          </a:p>
        </p:txBody>
      </p:sp>
      <p:grpSp>
        <p:nvGrpSpPr>
          <p:cNvPr id="7" name="Groupe 6"/>
          <p:cNvGrpSpPr/>
          <p:nvPr>
            <p:custDataLst>
              <p:tags r:id="rId3"/>
            </p:custDataLst>
          </p:nvPr>
        </p:nvGrpSpPr>
        <p:grpSpPr>
          <a:xfrm>
            <a:off x="1371418" y="1124707"/>
            <a:ext cx="10020129" cy="615098"/>
            <a:chOff x="385763" y="2845347"/>
            <a:chExt cx="8193024" cy="584775"/>
          </a:xfrm>
        </p:grpSpPr>
        <p:sp>
          <p:nvSpPr>
            <p:cNvPr id="8" name="Rectangle 7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85763" y="2845347"/>
              <a:ext cx="533715" cy="584775"/>
            </a:xfrm>
            <a:prstGeom prst="rect">
              <a:avLst/>
            </a:prstGeom>
            <a:solidFill>
              <a:srgbClr val="F4C76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19478" y="2865225"/>
              <a:ext cx="7575553" cy="563775"/>
            </a:xfrm>
            <a:prstGeom prst="rect">
              <a:avLst/>
            </a:prstGeom>
            <a:noFill/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En version « papier »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39" y="4310047"/>
            <a:ext cx="526970" cy="526970"/>
          </a:xfrm>
          <a:prstGeom prst="rect">
            <a:avLst/>
          </a:prstGeom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193200" y="5526236"/>
            <a:ext cx="103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cap="all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L’encodage en ligne du volet confidentiel ne suffit pas pour réaliser l’inscription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90D5CFB-435E-D643-990B-AA794A6E64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5858" y="504471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Quelques repères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333169-3DD2-A360-3A49-B3946C5FF97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92510" y="2115532"/>
            <a:ext cx="10061940" cy="3538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Inscriptions en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1</a:t>
            </a:r>
            <a:r>
              <a:rPr lang="fr-BE" b="1" baseline="30000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année commune </a:t>
            </a: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uniquement</a:t>
            </a:r>
          </a:p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Utilisation du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Formulaire Unique d’Inscription (FUI)</a:t>
            </a:r>
          </a:p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Période d’inscription </a:t>
            </a:r>
            <a:r>
              <a:rPr lang="fr-BE" b="1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spécifique</a:t>
            </a:r>
          </a:p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Classement </a:t>
            </a: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pour départager les demandes si nécessaire</a:t>
            </a:r>
            <a:endParaRPr lang="fr-FR" b="1" dirty="0"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9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85646" y="2145722"/>
            <a:ext cx="9420708" cy="197734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 le lundi 27 janvier et le vendredi 14 février 2025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l’école secondaire de son 1</a:t>
            </a:r>
            <a:r>
              <a:rPr lang="fr-BE" sz="2400" b="1" baseline="30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choix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fr-B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fr-B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n’y a pas de chronologie durant cette période</a:t>
            </a:r>
            <a:endParaRPr lang="fr-BE" sz="1800" dirty="0">
              <a:solidFill>
                <a:srgbClr val="008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078" y="1063812"/>
            <a:ext cx="7775242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Où et quand s’inscrire ?</a:t>
            </a:r>
            <a:endParaRPr lang="fr-BE" altLang="fr-FR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1818817" y="4497088"/>
            <a:ext cx="93898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Reprise des inscriptions le 14 avril 2025 (inscriptions dites chronologiques)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Réduction de la possibilité d’obtenir une place dans les écoles souhaitées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Perte de la possibilité d’invoquer une priorité  </a:t>
            </a:r>
          </a:p>
        </p:txBody>
      </p:sp>
    </p:spTree>
    <p:extLst>
      <p:ext uri="{BB962C8B-B14F-4D97-AF65-F5344CB8AC3E}">
        <p14:creationId xmlns:p14="http://schemas.microsoft.com/office/powerpoint/2010/main" val="319874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1053" y="1051044"/>
            <a:ext cx="7030536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Comment s’inscrire ?</a:t>
            </a:r>
            <a:endParaRPr lang="fr-BE" altLang="fr-FR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DBAA80F-2655-6387-6F99-5267A7624BE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81131" y="1771356"/>
            <a:ext cx="10844630" cy="434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Avec le Formulaire Unique d’Inscription (FUI)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BE" sz="18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Remise en main propre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Possibilité de mandater une personne (modèle de procuration joint au document d’information qui accompagne le FUI)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1800" dirty="0"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BE" sz="2000" dirty="0">
              <a:solidFill>
                <a:srgbClr val="3B8CB3"/>
              </a:solidFill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Remise d’un accusé de réception 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(sauf si école présumée incomplète)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BE" sz="1800" dirty="0">
                <a:solidFill>
                  <a:srgbClr val="C0000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À vérifier attentivement, </a:t>
            </a:r>
            <a:r>
              <a:rPr lang="fr-BE" sz="1800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car il contient les informations qui serviront en cas de classement</a:t>
            </a:r>
            <a:endParaRPr lang="fr-FR" sz="1800" dirty="0"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sp>
        <p:nvSpPr>
          <p:cNvPr id="10" name="Flèche vers le bas 9"/>
          <p:cNvSpPr/>
          <p:nvPr>
            <p:custDataLst>
              <p:tags r:id="rId5"/>
            </p:custDataLst>
          </p:nvPr>
        </p:nvSpPr>
        <p:spPr>
          <a:xfrm>
            <a:off x="6105840" y="3878012"/>
            <a:ext cx="595212" cy="9198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62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6868" y="755713"/>
            <a:ext cx="10828289" cy="1325563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/>
              </a:rPr>
              <a:t>La clôture des inscriptions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73448" y="2704077"/>
            <a:ext cx="10385946" cy="266631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vendredi 14 février 2025 en fin de journée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dirty="0">
              <a:solidFill>
                <a:srgbClr val="D9961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endParaRPr lang="fr-B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Plus aucune inscription ne pourra être enregistrée jusqu’au 14 avril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7304" y="1116333"/>
            <a:ext cx="1170267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Situation</a:t>
            </a:r>
            <a:r>
              <a:rPr lang="fr-BE" alt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BE" altLang="fr-FR" sz="3600" b="1" dirty="0">
                <a:latin typeface="Poppins"/>
                <a:ea typeface="+mj-ea"/>
              </a:rPr>
              <a:t>à l’issue de la période d’inscription</a:t>
            </a:r>
          </a:p>
        </p:txBody>
      </p:sp>
      <p:sp>
        <p:nvSpPr>
          <p:cNvPr id="16" name="ZoneTexte 15"/>
          <p:cNvSpPr txBox="1"/>
          <p:nvPr>
            <p:custDataLst>
              <p:tags r:id="rId3"/>
            </p:custDataLst>
          </p:nvPr>
        </p:nvSpPr>
        <p:spPr>
          <a:xfrm>
            <a:off x="937304" y="2729350"/>
            <a:ext cx="946347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799EA7"/>
              </a:buClr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Deux cas de figure :</a:t>
            </a:r>
          </a:p>
          <a:p>
            <a:pPr marL="742950" lvl="1" indent="-285750"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Moins de demandes que de places disponibles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=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école incomplète</a:t>
            </a:r>
          </a:p>
          <a:p>
            <a:pPr marL="1101725" lvl="1" indent="-285750"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à"/>
            </a:pPr>
            <a:r>
              <a:rPr lang="fr-BE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tous les élèves sont inscrits</a:t>
            </a:r>
          </a:p>
          <a:p>
            <a:pPr marL="1101725" lvl="1" indent="-285750" algn="just">
              <a:lnSpc>
                <a:spcPct val="150000"/>
              </a:lnSpc>
              <a:buClr>
                <a:srgbClr val="799EA7"/>
              </a:buClr>
              <a:buFont typeface="Wingdings" panose="05000000000000000000" pitchFamily="2" charset="2"/>
              <a:buChar char="à"/>
            </a:pPr>
            <a:endParaRPr lang="fr-BE" sz="11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Plus de demandes que de places disponibles  =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école complète</a:t>
            </a:r>
          </a:p>
          <a:p>
            <a:pPr marL="815975" lvl="1" algn="just">
              <a:lnSpc>
                <a:spcPct val="150000"/>
              </a:lnSpc>
              <a:buClr>
                <a:srgbClr val="799EA7"/>
              </a:buClr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fr-BE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classement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937304" y="5557001"/>
            <a:ext cx="1082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fr-BE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écoles informent les parents par courrier ou par e-mail durant la semaine du 17 février</a:t>
            </a:r>
            <a:endParaRPr lang="fr-BE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8" name="ZoneTexte 17"/>
          <p:cNvSpPr txBox="1"/>
          <p:nvPr>
            <p:custDataLst>
              <p:tags r:id="rId6"/>
            </p:custDataLst>
          </p:nvPr>
        </p:nvSpPr>
        <p:spPr>
          <a:xfrm>
            <a:off x="2084790" y="2017644"/>
            <a:ext cx="83436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fr-BE" sz="16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écoles présumées incomplètes qui organisent de l’immersion informent les parents quant à l’obtention ou non d’une place dans cette filière 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90" y="2017644"/>
            <a:ext cx="582513" cy="5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79572" y="2118067"/>
            <a:ext cx="10183141" cy="35067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En cas de classement, un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indice composite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est calculé pour tous les élèves en demande dans l’école secondaire : </a:t>
            </a:r>
          </a:p>
          <a:p>
            <a:pPr marL="0" indent="0">
              <a:buNone/>
              <a:defRPr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Résultat de la multiplication de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 coefficients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correspondant à 8 critères différents</a:t>
            </a:r>
          </a:p>
          <a:p>
            <a:pPr marL="0" indent="0">
              <a:buClr>
                <a:srgbClr val="44AA70"/>
              </a:buClr>
              <a:buNone/>
              <a:defRPr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Clr>
                <a:srgbClr val="3B8CB3"/>
              </a:buClr>
              <a:buFont typeface="Wingdings" panose="05000000000000000000" pitchFamily="2" charset="2"/>
              <a:buChar char="Ø"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Classement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ordre décroissant</a:t>
            </a:r>
            <a:r>
              <a:rPr lang="fr-BE" sz="2000" b="1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indice composite</a:t>
            </a:r>
            <a:endParaRPr lang="fr-FR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79573" y="1076435"/>
            <a:ext cx="10828289" cy="839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000" b="1" dirty="0">
                <a:latin typeface="Poppins"/>
              </a:rPr>
              <a:t>Le processus de classement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02742" y="1898202"/>
            <a:ext cx="8229600" cy="46276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1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préférence</a:t>
            </a:r>
            <a:endParaRPr lang="fr-BE" sz="2000" dirty="0">
              <a:solidFill>
                <a:srgbClr val="008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  <a:defRPr/>
            </a:pPr>
            <a:endParaRPr lang="fr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9511832"/>
              </p:ext>
            </p:extLst>
          </p:nvPr>
        </p:nvGraphicFramePr>
        <p:xfrm>
          <a:off x="1977149" y="3909214"/>
          <a:ext cx="7244624" cy="4770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0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Proximité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r>
                        <a:rPr lang="fr-FR" sz="1200" b="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re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2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3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4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5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6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r>
                        <a:rPr lang="fr-FR" sz="1200" kern="100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et au-delà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Coefficient 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1,3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1,23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1,17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1,11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1,05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5461" y="998780"/>
            <a:ext cx="9862505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Poppins"/>
                <a:ea typeface="+mj-ea"/>
              </a:rPr>
              <a:t>Le calcul de l’indice composite</a:t>
            </a:r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902742" y="3315227"/>
            <a:ext cx="1016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2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distance entre le domicile et l’école primaire </a:t>
            </a:r>
          </a:p>
        </p:txBody>
      </p:sp>
      <p:sp>
        <p:nvSpPr>
          <p:cNvPr id="4" name="ZoneTexte 3"/>
          <p:cNvSpPr txBox="1"/>
          <p:nvPr>
            <p:custDataLst>
              <p:tags r:id="rId6"/>
            </p:custDataLst>
          </p:nvPr>
        </p:nvSpPr>
        <p:spPr>
          <a:xfrm>
            <a:off x="1902742" y="4659752"/>
            <a:ext cx="1041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3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distance entre le domicile et l’école secondaire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48108338"/>
              </p:ext>
            </p:extLst>
          </p:nvPr>
        </p:nvGraphicFramePr>
        <p:xfrm>
          <a:off x="1977149" y="2434153"/>
          <a:ext cx="7304397" cy="498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Préférence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r>
                        <a:rPr lang="fr-FR" sz="1200" b="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re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2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3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4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5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6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 à 10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Coefficient 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1,5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1,4</a:t>
                      </a:r>
                      <a:endParaRPr lang="fr-BE" sz="14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1,3</a:t>
                      </a:r>
                      <a:endParaRPr lang="fr-BE" sz="14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1,2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516312811"/>
              </p:ext>
            </p:extLst>
          </p:nvPr>
        </p:nvGraphicFramePr>
        <p:xfrm>
          <a:off x="1977149" y="5176247"/>
          <a:ext cx="7339568" cy="4370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2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5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Proximité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r>
                        <a:rPr lang="fr-FR" sz="1200" b="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re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2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3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4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5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6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r>
                        <a:rPr lang="fr-FR" sz="1200" kern="100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et au-delà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Coefficient </a:t>
                      </a:r>
                      <a:endParaRPr lang="fr-BE" sz="12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1,98</a:t>
                      </a:r>
                      <a:endParaRPr lang="fr-BE" sz="12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1,79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1,59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1,39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04300" y="1700526"/>
            <a:ext cx="9552494" cy="4356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2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combien d’écoles primaires 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</a:rPr>
              <a:t>du même réseau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sont plus proches du domicile que celle que l’enfant fréquente actuellement 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3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combien d’écoles secondaires 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</a:rPr>
              <a:t>du même réseau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 sont plus proches du domicile que celle de 1</a:t>
            </a:r>
            <a:r>
              <a:rPr lang="fr-BE" sz="20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 préférence 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</a:rPr>
              <a:t>Les distances sont calculées à vol d’oiseau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5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9" y="1054195"/>
            <a:ext cx="1094315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3600" dirty="0">
                <a:solidFill>
                  <a:srgbClr val="3B8CB3"/>
                </a:solidFill>
                <a:latin typeface="Poppins"/>
                <a:ea typeface="+mj-ea"/>
              </a:rPr>
              <a:t>Comment calcule-t-on les coefficients 2 et 3 ?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85" y="5301882"/>
            <a:ext cx="457982" cy="4579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09852" y="850347"/>
            <a:ext cx="6372296" cy="719919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rgbClr val="3B8CB3"/>
                </a:solidFill>
                <a:latin typeface="Poppins"/>
              </a:rPr>
              <a:t>Le calcul de la proximité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711935" y="1903693"/>
            <a:ext cx="4993855" cy="38115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Légende</a:t>
            </a:r>
          </a:p>
          <a:p>
            <a:pPr>
              <a:lnSpc>
                <a:spcPct val="150000"/>
              </a:lnSpc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	Domicile de référence</a:t>
            </a:r>
          </a:p>
          <a:p>
            <a:pPr>
              <a:lnSpc>
                <a:spcPct val="150000"/>
              </a:lnSpc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	École primaire fréquentée ou école 	secondaire visée</a:t>
            </a:r>
          </a:p>
          <a:p>
            <a:pPr>
              <a:lnSpc>
                <a:spcPct val="150000"/>
              </a:lnSpc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	Écoles du même réseau plus proches</a:t>
            </a:r>
          </a:p>
          <a:p>
            <a:endParaRPr lang="fr-B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BE" i="1" dirty="0">
                <a:latin typeface="Poppins" panose="00000500000000000000" pitchFamily="2" charset="0"/>
                <a:cs typeface="Poppins" panose="00000500000000000000" pitchFamily="2" charset="0"/>
              </a:rPr>
              <a:t>Exemple : 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l’école primaire fréquentée ou l’école secondaire visée est la 5</a:t>
            </a:r>
            <a:r>
              <a:rPr lang="fr-BE" baseline="30000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 école, du même réseau, la plus proche du domicile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/>
          <a:srcRect l="19637" t="30168" r="62577" b="20177"/>
          <a:stretch/>
        </p:blipFill>
        <p:spPr>
          <a:xfrm>
            <a:off x="1399393" y="1981340"/>
            <a:ext cx="4626514" cy="36562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663" b="57807" l="27797" r="28725">
                        <a14:foregroundMark x1="28073" y1="53082" x2="28073" y2="53082"/>
                        <a14:foregroundMark x1="28411" y1="53542" x2="28411" y2="53542"/>
                        <a14:foregroundMark x1="28438" y1="54002" x2="28438" y2="54002"/>
                        <a14:foregroundMark x1="28255" y1="54094" x2="28255" y2="54094"/>
                        <a14:foregroundMark x1="28307" y1="54278" x2="28307" y2="54278"/>
                        <a14:foregroundMark x1="28281" y1="54646" x2="28281" y2="54646"/>
                        <a14:backgroundMark x1="28021" y1="52070" x2="28021" y2="52070"/>
                        <a14:backgroundMark x1="28542" y1="52162" x2="28542" y2="52162"/>
                        <a14:backgroundMark x1="28516" y1="57130" x2="28516" y2="57130"/>
                        <a14:backgroundMark x1="28047" y1="56854" x2="28047" y2="56854"/>
                        <a14:backgroundMark x1="27865" y1="58326" x2="27865" y2="58326"/>
                        <a14:backgroundMark x1="28646" y1="58234" x2="28646" y2="58234"/>
                        <a14:backgroundMark x1="28802" y1="55658" x2="28802" y2="55658"/>
                        <a14:backgroundMark x1="27734" y1="55290" x2="27734" y2="55290"/>
                        <a14:backgroundMark x1="27969" y1="51150" x2="27969" y2="51150"/>
                        <a14:backgroundMark x1="28516" y1="51150" x2="28516" y2="51150"/>
                      </a14:backgroundRemoval>
                    </a14:imgEffect>
                  </a14:imgLayer>
                </a14:imgProps>
              </a:ext>
            </a:extLst>
          </a:blip>
          <a:srcRect l="27681" t="50895" r="71159" b="41425"/>
          <a:stretch/>
        </p:blipFill>
        <p:spPr>
          <a:xfrm>
            <a:off x="7318122" y="2375681"/>
            <a:ext cx="297793" cy="5583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570" b="67621" l="26901" r="28234">
                        <a14:foregroundMark x1="27161" y1="63109" x2="27161" y2="63109"/>
                        <a14:foregroundMark x1="27318" y1="62833" x2="27318" y2="62833"/>
                        <a14:foregroundMark x1="27656" y1="63293" x2="27656" y2="63293"/>
                        <a14:foregroundMark x1="27656" y1="64397" x2="27656" y2="64397"/>
                        <a14:foregroundMark x1="27474" y1="65225" x2="27474" y2="65225"/>
                        <a14:foregroundMark x1="27396" y1="65961" x2="27396" y2="65961"/>
                        <a14:foregroundMark x1="27422" y1="66421" x2="27422" y2="66421"/>
                        <a14:foregroundMark x1="27266" y1="65317" x2="27266" y2="65317"/>
                        <a14:foregroundMark x1="27109" y1="64489" x2="27109" y2="64489"/>
                        <a14:foregroundMark x1="27083" y1="63569" x2="27083" y2="63569"/>
                        <a14:foregroundMark x1="27422" y1="63845" x2="27422" y2="63845"/>
                        <a14:foregroundMark x1="27396" y1="64857" x2="27396" y2="64857"/>
                        <a14:backgroundMark x1="27760" y1="67157" x2="27760" y2="67157"/>
                        <a14:backgroundMark x1="27891" y1="65685" x2="27891" y2="65685"/>
                        <a14:backgroundMark x1="27917" y1="63017" x2="27917" y2="63017"/>
                        <a14:backgroundMark x1="26953" y1="62833" x2="26953" y2="62833"/>
                        <a14:backgroundMark x1="27005" y1="65593" x2="27005" y2="65593"/>
                        <a14:backgroundMark x1="27031" y1="66881" x2="27031" y2="66881"/>
                        <a14:backgroundMark x1="27969" y1="68077" x2="27969" y2="68077"/>
                        <a14:backgroundMark x1="28333" y1="66145" x2="28333" y2="66145"/>
                        <a14:backgroundMark x1="28307" y1="62557" x2="28307" y2="62557"/>
                        <a14:backgroundMark x1="27682" y1="62282" x2="27682" y2="62282"/>
                        <a14:backgroundMark x1="26797" y1="62190" x2="26797" y2="62190"/>
                        <a14:backgroundMark x1="26797" y1="65225" x2="26797" y2="65225"/>
                        <a14:backgroundMark x1="26771" y1="63753" x2="26771" y2="63753"/>
                        <a14:backgroundMark x1="27135" y1="66145" x2="27135" y2="66145"/>
                        <a14:backgroundMark x1="27422" y1="66329" x2="27422" y2="66329"/>
                        <a14:backgroundMark x1="27422" y1="66513" x2="27422" y2="66513"/>
                        <a14:backgroundMark x1="27448" y1="66053" x2="27448" y2="66053"/>
                      </a14:backgroundRemoval>
                    </a14:imgEffect>
                  </a14:imgLayer>
                </a14:imgProps>
              </a:ext>
            </a:extLst>
          </a:blip>
          <a:srcRect l="26734" t="61939" r="71599" b="31748"/>
          <a:stretch/>
        </p:blipFill>
        <p:spPr>
          <a:xfrm>
            <a:off x="7318122" y="3707129"/>
            <a:ext cx="450309" cy="4828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525" b="71549" l="28744" r="29811">
                        <a14:backgroundMark x1="28854" y1="66973" x2="28854" y2="66973"/>
                        <a14:backgroundMark x1="29661" y1="66789" x2="29661" y2="66789"/>
                        <a14:backgroundMark x1="28880" y1="70561" x2="28880" y2="70561"/>
                        <a14:backgroundMark x1="29661" y1="70929" x2="29661" y2="70929"/>
                        <a14:backgroundMark x1="28932" y1="72033" x2="28932" y2="72033"/>
                        <a14:backgroundMark x1="29427" y1="71757" x2="29427" y2="71757"/>
                        <a14:backgroundMark x1="29896" y1="72033" x2="29896" y2="72033"/>
                        <a14:backgroundMark x1="29870" y1="67709" x2="29870" y2="67709"/>
                        <a14:backgroundMark x1="29714" y1="66145" x2="29714" y2="66145"/>
                        <a14:backgroundMark x1="28750" y1="66237" x2="28750" y2="66237"/>
                        <a14:backgroundMark x1="28646" y1="67433" x2="28646" y2="67433"/>
                        <a14:backgroundMark x1="28646" y1="70377" x2="28646" y2="70377"/>
                        <a14:backgroundMark x1="29688" y1="70193" x2="29688" y2="70193"/>
                        <a14:backgroundMark x1="29063" y1="66145" x2="29063" y2="66145"/>
                        <a14:backgroundMark x1="29063" y1="66789" x2="29063" y2="66789"/>
                        <a14:backgroundMark x1="29063" y1="70377" x2="29063" y2="70377"/>
                      </a14:backgroundRemoval>
                    </a14:imgEffect>
                  </a14:imgLayer>
                </a14:imgProps>
              </a:ext>
            </a:extLst>
          </a:blip>
          <a:srcRect l="28611" t="65897" r="70056" b="27823"/>
          <a:stretch/>
        </p:blipFill>
        <p:spPr>
          <a:xfrm>
            <a:off x="7304501" y="2934042"/>
            <a:ext cx="325037" cy="4333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864887"/>
              </p:ext>
            </p:extLst>
          </p:nvPr>
        </p:nvGraphicFramePr>
        <p:xfrm>
          <a:off x="2780521" y="1735933"/>
          <a:ext cx="6650006" cy="34440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86">
                <a:tc gridSpan="7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Critère des 4 km rencontré </a:t>
                      </a:r>
                      <a:endParaRPr lang="fr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BE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Coefficient distance ES     →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1,98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Coefficient distance EP ↓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fr-BE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1,23</a:t>
                      </a:r>
                      <a:endParaRPr lang="fr-BE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1,17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1,11</a:t>
                      </a:r>
                      <a:endParaRPr lang="fr-BE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818817" y="5554421"/>
            <a:ext cx="867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notion de réseau n’intervient pas pour calculer ce coefficient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7" name="Espace réservé du contenu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70902" y="1051853"/>
            <a:ext cx="9269241" cy="46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4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distance entre l’école primaire et l’école secondaire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471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33788" y="855539"/>
            <a:ext cx="5458583" cy="43071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5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l’immersion</a:t>
            </a:r>
            <a:endParaRPr lang="fr-BE" sz="2000" dirty="0"/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772560" y="2748347"/>
            <a:ext cx="93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6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l’offre scolaire dans la commune de l’école primaire </a:t>
            </a:r>
          </a:p>
        </p:txBody>
      </p:sp>
      <p:grpSp>
        <p:nvGrpSpPr>
          <p:cNvPr id="16" name="Groupe 15"/>
          <p:cNvGrpSpPr/>
          <p:nvPr>
            <p:custDataLst>
              <p:tags r:id="rId4"/>
            </p:custDataLst>
          </p:nvPr>
        </p:nvGrpSpPr>
        <p:grpSpPr>
          <a:xfrm>
            <a:off x="1597310" y="3040647"/>
            <a:ext cx="9443727" cy="1670457"/>
            <a:chOff x="393660" y="3118065"/>
            <a:chExt cx="8242270" cy="1197638"/>
          </a:xfrm>
        </p:grpSpPr>
        <p:sp>
          <p:nvSpPr>
            <p:cNvPr id="15" name="ZoneTexte 14"/>
            <p:cNvSpPr txBox="1"/>
            <p:nvPr/>
          </p:nvSpPr>
          <p:spPr>
            <a:xfrm>
              <a:off x="393660" y="3234464"/>
              <a:ext cx="8242270" cy="108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>
                <a:defRPr/>
              </a:pPr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	1 ou 1,51</a:t>
              </a:r>
              <a:endParaRPr lang="fr-BE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82563" algn="just">
                <a:spcBef>
                  <a:spcPts val="1200"/>
                </a:spcBef>
                <a:defRPr/>
              </a:pPr>
              <a:r>
                <a:rPr lang="fr-BE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Condition </a:t>
              </a: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il n’y a pas sur le territoire de la commune de l’école primaire au moins une école confessionnelle et une école non confessionnelle. En Région de Bruxelles-Capitale, comme 18 des 19 communes proposent une offre d’écoles secondaires complète, tous les élèves inscrits dans une école primaire obtiennent une valeur de « 1 » à ce coefficient.</a:t>
              </a:r>
              <a:endPara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B8CB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79" y="3118065"/>
              <a:ext cx="589792" cy="589792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1829580" y="1175308"/>
            <a:ext cx="9211457" cy="1194630"/>
            <a:chOff x="733547" y="837686"/>
            <a:chExt cx="7635599" cy="119463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B8CB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93" y="837686"/>
              <a:ext cx="589792" cy="58979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33547" y="967409"/>
              <a:ext cx="7635599" cy="106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5963" indent="-342900">
                <a:spcBef>
                  <a:spcPct val="20000"/>
                </a:spcBef>
                <a:defRPr/>
              </a:pPr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	1 ou 1,18 </a:t>
              </a:r>
              <a:endParaRPr lang="fr-BE" sz="1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 algn="just">
                <a:spcBef>
                  <a:spcPts val="1200"/>
                </a:spcBef>
                <a:defRPr/>
              </a:pPr>
              <a:r>
                <a:rPr lang="fr-BE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Condition </a:t>
              </a: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l’élève suit un enseignement en immersion depuis la 3</a:t>
              </a:r>
              <a:r>
                <a:rPr lang="fr-BE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</a:t>
              </a: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primaire au</a:t>
              </a:r>
            </a:p>
            <a:p>
              <a:pPr marL="342900" indent="-342900" algn="just">
                <a:spcBef>
                  <a:spcPct val="20000"/>
                </a:spcBef>
                <a:defRPr/>
              </a:pP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moins et souhaite poursuivre dans la même langue en secondaire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8" name="Espace réservé du contenu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733788" y="4884558"/>
            <a:ext cx="8229600" cy="46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7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les partenariats pédagogiques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BE" sz="2400" dirty="0"/>
          </a:p>
        </p:txBody>
      </p:sp>
      <p:sp>
        <p:nvSpPr>
          <p:cNvPr id="21" name="ZoneTexte 20"/>
          <p:cNvSpPr txBox="1"/>
          <p:nvPr>
            <p:custDataLst>
              <p:tags r:id="rId8"/>
            </p:custDataLst>
          </p:nvPr>
        </p:nvSpPr>
        <p:spPr>
          <a:xfrm>
            <a:off x="1772562" y="5119237"/>
            <a:ext cx="7131325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fr-BE" dirty="0">
                <a:solidFill>
                  <a:prstClr val="black"/>
                </a:solidFill>
                <a:latin typeface="Calibri"/>
                <a:cs typeface="Poppins" panose="00000500000000000000" pitchFamily="2" charset="0"/>
                <a:sym typeface="Wingdings" pitchFamily="2" charset="2"/>
              </a:rPr>
              <a:t>             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fr-BE" dirty="0">
                <a:solidFill>
                  <a:prstClr val="black"/>
                </a:solidFill>
                <a:latin typeface="Calibri"/>
                <a:cs typeface="Poppins" panose="00000500000000000000" pitchFamily="2" charset="0"/>
                <a:sym typeface="Wingdings" pitchFamily="2" charset="2"/>
              </a:rPr>
              <a:t>	</a:t>
            </a:r>
            <a:r>
              <a:rPr lang="fr-BE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1 ou 1,51</a:t>
            </a:r>
          </a:p>
          <a:p>
            <a:pPr lvl="0">
              <a:spcBef>
                <a:spcPts val="1200"/>
              </a:spcBef>
              <a:defRPr/>
            </a:pPr>
            <a:r>
              <a:rPr lang="fr-B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Remarque</a:t>
            </a:r>
            <a:r>
              <a:rPr lang="fr-BE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on ne peut pas cumuler les 1,51 des coefficients 6 et 7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>
            <a:duotone>
              <a:prstClr val="black"/>
              <a:srgbClr val="3B8CB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2" y="5293698"/>
            <a:ext cx="675765" cy="5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8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>
            <p:custDataLst>
              <p:tags r:id="rId2"/>
            </p:custDataLst>
          </p:nvPr>
        </p:nvSpPr>
        <p:spPr>
          <a:xfrm>
            <a:off x="1705971" y="3536170"/>
            <a:ext cx="3377486" cy="1363375"/>
          </a:xfrm>
          <a:custGeom>
            <a:avLst/>
            <a:gdLst>
              <a:gd name="connsiteX0" fmla="*/ 0 w 2982357"/>
              <a:gd name="connsiteY0" fmla="*/ 0 h 1192942"/>
              <a:gd name="connsiteX1" fmla="*/ 2385886 w 2982357"/>
              <a:gd name="connsiteY1" fmla="*/ 0 h 1192942"/>
              <a:gd name="connsiteX2" fmla="*/ 2982357 w 2982357"/>
              <a:gd name="connsiteY2" fmla="*/ 596471 h 1192942"/>
              <a:gd name="connsiteX3" fmla="*/ 2385886 w 2982357"/>
              <a:gd name="connsiteY3" fmla="*/ 1192942 h 1192942"/>
              <a:gd name="connsiteX4" fmla="*/ 0 w 2982357"/>
              <a:gd name="connsiteY4" fmla="*/ 1192942 h 1192942"/>
              <a:gd name="connsiteX5" fmla="*/ 596471 w 2982357"/>
              <a:gd name="connsiteY5" fmla="*/ 596471 h 1192942"/>
              <a:gd name="connsiteX6" fmla="*/ 0 w 2982357"/>
              <a:gd name="connsiteY6" fmla="*/ 0 h 11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357" h="1192942">
                <a:moveTo>
                  <a:pt x="0" y="0"/>
                </a:moveTo>
                <a:lnTo>
                  <a:pt x="2385886" y="0"/>
                </a:lnTo>
                <a:lnTo>
                  <a:pt x="2982357" y="596471"/>
                </a:lnTo>
                <a:lnTo>
                  <a:pt x="2385886" y="1192942"/>
                </a:lnTo>
                <a:lnTo>
                  <a:pt x="0" y="1192942"/>
                </a:lnTo>
                <a:lnTo>
                  <a:pt x="596471" y="596471"/>
                </a:lnTo>
                <a:lnTo>
                  <a:pt x="0" y="0"/>
                </a:lnTo>
                <a:close/>
              </a:path>
            </a:pathLst>
          </a:custGeom>
          <a:solidFill>
            <a:srgbClr val="285F7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479" tIns="21336" rIns="617807" bIns="213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Réception du FUI par les parents</a:t>
            </a:r>
          </a:p>
        </p:txBody>
      </p:sp>
      <p:sp>
        <p:nvSpPr>
          <p:cNvPr id="5" name="Forme libre 4"/>
          <p:cNvSpPr/>
          <p:nvPr>
            <p:custDataLst>
              <p:tags r:id="rId3"/>
            </p:custDataLst>
          </p:nvPr>
        </p:nvSpPr>
        <p:spPr>
          <a:xfrm>
            <a:off x="4694830" y="3536171"/>
            <a:ext cx="3075195" cy="1363374"/>
          </a:xfrm>
          <a:custGeom>
            <a:avLst/>
            <a:gdLst>
              <a:gd name="connsiteX0" fmla="*/ 0 w 2982357"/>
              <a:gd name="connsiteY0" fmla="*/ 0 h 1192942"/>
              <a:gd name="connsiteX1" fmla="*/ 2385886 w 2982357"/>
              <a:gd name="connsiteY1" fmla="*/ 0 h 1192942"/>
              <a:gd name="connsiteX2" fmla="*/ 2982357 w 2982357"/>
              <a:gd name="connsiteY2" fmla="*/ 596471 h 1192942"/>
              <a:gd name="connsiteX3" fmla="*/ 2385886 w 2982357"/>
              <a:gd name="connsiteY3" fmla="*/ 1192942 h 1192942"/>
              <a:gd name="connsiteX4" fmla="*/ 0 w 2982357"/>
              <a:gd name="connsiteY4" fmla="*/ 1192942 h 1192942"/>
              <a:gd name="connsiteX5" fmla="*/ 596471 w 2982357"/>
              <a:gd name="connsiteY5" fmla="*/ 596471 h 1192942"/>
              <a:gd name="connsiteX6" fmla="*/ 0 w 2982357"/>
              <a:gd name="connsiteY6" fmla="*/ 0 h 11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357" h="1192942">
                <a:moveTo>
                  <a:pt x="0" y="0"/>
                </a:moveTo>
                <a:lnTo>
                  <a:pt x="2385886" y="0"/>
                </a:lnTo>
                <a:lnTo>
                  <a:pt x="2982357" y="596471"/>
                </a:lnTo>
                <a:lnTo>
                  <a:pt x="2385886" y="1192942"/>
                </a:lnTo>
                <a:lnTo>
                  <a:pt x="0" y="1192942"/>
                </a:lnTo>
                <a:lnTo>
                  <a:pt x="596471" y="596471"/>
                </a:lnTo>
                <a:lnTo>
                  <a:pt x="0" y="0"/>
                </a:lnTo>
                <a:close/>
              </a:path>
            </a:pathLst>
          </a:custGeom>
          <a:solidFill>
            <a:srgbClr val="3B8CB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479" tIns="21336" rIns="617807" bIns="213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... qui le complètent et le déposent dans l’école de 1</a:t>
            </a:r>
            <a:r>
              <a:rPr lang="fr-BE" sz="1400" baseline="30000" dirty="0">
                <a:latin typeface="Poppins" panose="00000500000000000000" pitchFamily="2" charset="0"/>
                <a:cs typeface="Poppins" panose="00000500000000000000" pitchFamily="2" charset="0"/>
              </a:rPr>
              <a:t>ère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 préférence </a:t>
            </a:r>
          </a:p>
        </p:txBody>
      </p:sp>
      <p:sp>
        <p:nvSpPr>
          <p:cNvPr id="6" name="Forme libre 5"/>
          <p:cNvSpPr/>
          <p:nvPr>
            <p:custDataLst>
              <p:tags r:id="rId4"/>
            </p:custDataLst>
          </p:nvPr>
        </p:nvSpPr>
        <p:spPr>
          <a:xfrm>
            <a:off x="7376615" y="3536171"/>
            <a:ext cx="3077531" cy="1363374"/>
          </a:xfrm>
          <a:custGeom>
            <a:avLst/>
            <a:gdLst>
              <a:gd name="connsiteX0" fmla="*/ 0 w 2982357"/>
              <a:gd name="connsiteY0" fmla="*/ 0 h 1192942"/>
              <a:gd name="connsiteX1" fmla="*/ 2385886 w 2982357"/>
              <a:gd name="connsiteY1" fmla="*/ 0 h 1192942"/>
              <a:gd name="connsiteX2" fmla="*/ 2982357 w 2982357"/>
              <a:gd name="connsiteY2" fmla="*/ 596471 h 1192942"/>
              <a:gd name="connsiteX3" fmla="*/ 2385886 w 2982357"/>
              <a:gd name="connsiteY3" fmla="*/ 1192942 h 1192942"/>
              <a:gd name="connsiteX4" fmla="*/ 0 w 2982357"/>
              <a:gd name="connsiteY4" fmla="*/ 1192942 h 1192942"/>
              <a:gd name="connsiteX5" fmla="*/ 596471 w 2982357"/>
              <a:gd name="connsiteY5" fmla="*/ 596471 h 1192942"/>
              <a:gd name="connsiteX6" fmla="*/ 0 w 2982357"/>
              <a:gd name="connsiteY6" fmla="*/ 0 h 11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357" h="1192942">
                <a:moveTo>
                  <a:pt x="0" y="0"/>
                </a:moveTo>
                <a:lnTo>
                  <a:pt x="2385886" y="0"/>
                </a:lnTo>
                <a:lnTo>
                  <a:pt x="2982357" y="596471"/>
                </a:lnTo>
                <a:lnTo>
                  <a:pt x="2385886" y="1192942"/>
                </a:lnTo>
                <a:lnTo>
                  <a:pt x="0" y="1192942"/>
                </a:lnTo>
                <a:lnTo>
                  <a:pt x="596471" y="596471"/>
                </a:lnTo>
                <a:lnTo>
                  <a:pt x="0" y="0"/>
                </a:lnTo>
                <a:close/>
              </a:path>
            </a:pathLst>
          </a:custGeom>
          <a:solidFill>
            <a:srgbClr val="77B4D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479" tIns="21336" rIns="617807" bIns="213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... et qui sont informés de la situation d’inscription de leur enfant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005858" y="504471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 pitchFamily="2" charset="77"/>
                <a:cs typeface="Poppins" pitchFamily="2" charset="77"/>
              </a:rPr>
              <a:t>Le p</a:t>
            </a:r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rocessus d’inscription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677955" y="2305729"/>
            <a:ext cx="1083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Toute inscription s’effectue via le FUI qui identifie chaque enfant avec un numéro unique</a:t>
            </a:r>
          </a:p>
        </p:txBody>
      </p:sp>
    </p:spTree>
    <p:extLst>
      <p:ext uri="{BB962C8B-B14F-4D97-AF65-F5344CB8AC3E}">
        <p14:creationId xmlns:p14="http://schemas.microsoft.com/office/powerpoint/2010/main" val="147958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1167498" y="962212"/>
            <a:ext cx="10076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3B8CB3"/>
                </a:solidFill>
                <a:latin typeface="Poppins"/>
              </a:rPr>
              <a:t>Coefficient 8 </a:t>
            </a:r>
            <a:r>
              <a:rPr lang="fr-BE" sz="2000" dirty="0">
                <a:latin typeface="Poppins"/>
              </a:rPr>
              <a:t>: la classe d’encadrement de l’école primaire</a:t>
            </a:r>
          </a:p>
          <a:p>
            <a:endParaRPr lang="fr-BE" sz="2200" dirty="0">
              <a:latin typeface="Poppins"/>
            </a:endParaRPr>
          </a:p>
          <a:p>
            <a:pPr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Poppins"/>
              </a:rPr>
              <a:t> Classement annuel des implantations fondamentales ou primaires en 20 classes d’appartenance, réalisé sur base de l’indice socio-économique des implantations, calculé également chaque année.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Poppins"/>
            </a:endParaRPr>
          </a:p>
          <a:p>
            <a:pPr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Poppins"/>
              </a:rPr>
              <a:t> Implantations classées dans l’ordre croissant (du plus faible au plus élevé) de leur indice socio-économique.</a:t>
            </a:r>
            <a:endParaRPr lang="fr-BE" dirty="0">
              <a:latin typeface="Poppins"/>
            </a:endParaRPr>
          </a:p>
          <a:p>
            <a:pPr algn="just"/>
            <a:endParaRPr lang="fr-BE" dirty="0">
              <a:latin typeface="Poppins"/>
            </a:endParaRPr>
          </a:p>
          <a:p>
            <a:r>
              <a:rPr lang="fr-BE" dirty="0">
                <a:latin typeface="Poppins"/>
                <a:sym typeface="Wingdings" pitchFamily="2" charset="2"/>
              </a:rPr>
              <a:t>	</a:t>
            </a:r>
            <a:r>
              <a:rPr lang="fr-BE" dirty="0">
                <a:latin typeface="Poppins"/>
                <a:cs typeface="Arial" panose="020B0604020202020204" pitchFamily="34" charset="0"/>
                <a:sym typeface="Wingdings" pitchFamily="2" charset="2"/>
              </a:rPr>
              <a:t>→ </a:t>
            </a:r>
            <a:r>
              <a:rPr lang="fr-BE" dirty="0">
                <a:latin typeface="Poppins"/>
                <a:sym typeface="Wingdings" pitchFamily="2" charset="2"/>
              </a:rPr>
              <a:t>1,1 (classe 1) à 1 (classe 20)</a:t>
            </a:r>
            <a:r>
              <a:rPr lang="fr-BE" dirty="0">
                <a:latin typeface="Poppins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8695" y="4892040"/>
            <a:ext cx="11408304" cy="11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76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29320"/>
            <a:ext cx="10515600" cy="3599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Pour calculer l’indice composite, </a:t>
            </a: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multiplie </a:t>
            </a: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les 8 coefficients entre eux</a:t>
            </a:r>
          </a:p>
          <a:p>
            <a:pPr marL="0" indent="0" algn="ctr">
              <a:buNone/>
              <a:defRPr/>
            </a:pPr>
            <a:endParaRPr lang="fr-BE" sz="2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Exemple</a:t>
            </a:r>
            <a:r>
              <a:rPr lang="fr-BE" sz="2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: 1,5 X 1,23 X 1,19 X 1,27 X 1 X 1 X 1 X 1 = </a:t>
            </a:r>
            <a:r>
              <a:rPr lang="fr-BE" sz="2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2,7883485</a:t>
            </a:r>
          </a:p>
          <a:p>
            <a:pPr marL="0" indent="0" algn="ctr">
              <a:buNone/>
              <a:defRPr/>
            </a:pPr>
            <a:endParaRPr lang="fr-BE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  <a:defRPr/>
            </a:pPr>
            <a:endParaRPr lang="fr-BE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  <a:defRPr/>
            </a:pPr>
            <a:r>
              <a:rPr lang="fr-BE" sz="24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peut alors procéder au classement des élèves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3302" y="951818"/>
            <a:ext cx="7269820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Poppins"/>
                <a:ea typeface="+mj-ea"/>
              </a:rPr>
              <a:t>Les étapes du classement</a:t>
            </a:r>
          </a:p>
        </p:txBody>
      </p:sp>
      <p:grpSp>
        <p:nvGrpSpPr>
          <p:cNvPr id="9" name="Groupe 8"/>
          <p:cNvGrpSpPr/>
          <p:nvPr>
            <p:custDataLst>
              <p:tags r:id="rId3"/>
            </p:custDataLst>
          </p:nvPr>
        </p:nvGrpSpPr>
        <p:grpSpPr>
          <a:xfrm>
            <a:off x="1840465" y="1979476"/>
            <a:ext cx="9105038" cy="646331"/>
            <a:chOff x="364966" y="1397466"/>
            <a:chExt cx="8497094" cy="646331"/>
          </a:xfrm>
        </p:grpSpPr>
        <p:sp>
          <p:nvSpPr>
            <p:cNvPr id="7" name="ZoneTexte 6"/>
            <p:cNvSpPr txBox="1"/>
            <p:nvPr/>
          </p:nvSpPr>
          <p:spPr>
            <a:xfrm>
              <a:off x="819784" y="1467784"/>
              <a:ext cx="8042276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/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l’école </a:t>
              </a:r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(attribue 80% des places disponibles)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364966" y="1397466"/>
              <a:ext cx="556260" cy="646331"/>
              <a:chOff x="413862" y="514350"/>
              <a:chExt cx="556260" cy="646331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413862" y="514350"/>
                <a:ext cx="556260" cy="571500"/>
              </a:xfrm>
              <a:prstGeom prst="ellipse">
                <a:avLst/>
              </a:prstGeom>
              <a:solidFill>
                <a:srgbClr val="77B4D3"/>
              </a:solidFill>
              <a:ln>
                <a:solidFill>
                  <a:srgbClr val="3B8CB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515304" y="514350"/>
                <a:ext cx="377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823302" y="2707547"/>
            <a:ext cx="101904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de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49,4%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des places aux élèves prioritaires dans l’ordre des priorités (de la plus forte à la moins forte)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de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20,4%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des places disponibles aux élèves issus d’une école primaire ISEF (école moins favorisée)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 startAt="3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 le quota de 20,4%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d’élèves ISEF a été atteint, l’école attribue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10,2%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places à des élèves NON-ISEF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 startAt="3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des places aux élèves prioritaires qui n’auraient pas été repris parmi le solde de 49,4%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 startAt="3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du solde des 80% des places, uniquement sur base de l’indice composite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1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865613" y="3121574"/>
            <a:ext cx="8378886" cy="274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endParaRPr lang="fr-BE" sz="500" dirty="0">
              <a:solidFill>
                <a:prstClr val="black"/>
              </a:solidFill>
              <a:latin typeface="Calibri"/>
            </a:endParaRP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Complète, si possible, le solde de 20,4% d’élèves issus d’écoles primaires  ISEF ou le solde de 10,2% d’élèves non ISEF (uniquement avec des                      2</a:t>
            </a:r>
            <a:r>
              <a:rPr lang="fr-BE" sz="1600" baseline="30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préférences) ;</a:t>
            </a: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Uniquement dans les écoles correspondant à la 1</a:t>
            </a:r>
            <a:r>
              <a:rPr lang="fr-BE" sz="1600" baseline="30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préférence, attribue les places aux élèves prioritaires qui n’auraient pas obtenu de place à l’issue du classement de l’école ;</a:t>
            </a: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Attribue le solde de 102%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des places, uniquement sur base de l’indice composite.</a:t>
            </a:r>
            <a:endParaRPr lang="fr-BE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e 3"/>
          <p:cNvGrpSpPr/>
          <p:nvPr>
            <p:custDataLst>
              <p:tags r:id="rId3"/>
            </p:custDataLst>
          </p:nvPr>
        </p:nvGrpSpPr>
        <p:grpSpPr>
          <a:xfrm>
            <a:off x="1723820" y="932575"/>
            <a:ext cx="8573671" cy="880310"/>
            <a:chOff x="288389" y="1391013"/>
            <a:chExt cx="8573671" cy="880310"/>
          </a:xfrm>
        </p:grpSpPr>
        <p:sp>
          <p:nvSpPr>
            <p:cNvPr id="6" name="ZoneTexte 5"/>
            <p:cNvSpPr txBox="1"/>
            <p:nvPr/>
          </p:nvSpPr>
          <p:spPr>
            <a:xfrm>
              <a:off x="819784" y="1467784"/>
              <a:ext cx="804227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la </a:t>
              </a:r>
              <a:r>
                <a:rPr lang="fr-BE" sz="20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CoGI</a:t>
              </a:r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  <a:p>
              <a:pPr algn="ctr"/>
              <a:r>
                <a:rPr lang="fr-BE" sz="1600" dirty="0">
                  <a:latin typeface="Poppins" panose="00000500000000000000" pitchFamily="2" charset="0"/>
                  <a:cs typeface="Poppins" panose="00000500000000000000" pitchFamily="2" charset="0"/>
                </a:rPr>
                <a:t>(complète jusqu’à 102% des places disponibles)</a:t>
              </a: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288389" y="1391013"/>
              <a:ext cx="872030" cy="880310"/>
              <a:chOff x="337285" y="507897"/>
              <a:chExt cx="872030" cy="880310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337285" y="507897"/>
                <a:ext cx="872030" cy="880310"/>
              </a:xfrm>
              <a:prstGeom prst="ellipse">
                <a:avLst/>
              </a:prstGeom>
              <a:solidFill>
                <a:srgbClr val="77B4D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496647" y="600628"/>
                <a:ext cx="37782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</a:t>
                </a:r>
              </a:p>
            </p:txBody>
          </p:sp>
        </p:grpSp>
      </p:grpSp>
      <p:grpSp>
        <p:nvGrpSpPr>
          <p:cNvPr id="2" name="Groupe 1"/>
          <p:cNvGrpSpPr/>
          <p:nvPr>
            <p:custDataLst>
              <p:tags r:id="rId4"/>
            </p:custDataLst>
          </p:nvPr>
        </p:nvGrpSpPr>
        <p:grpSpPr>
          <a:xfrm>
            <a:off x="2159835" y="2014924"/>
            <a:ext cx="8245099" cy="775471"/>
            <a:chOff x="720722" y="1233324"/>
            <a:chExt cx="8245099" cy="775471"/>
          </a:xfrm>
        </p:grpSpPr>
        <p:sp>
          <p:nvSpPr>
            <p:cNvPr id="3" name="ZoneTexte 2"/>
            <p:cNvSpPr txBox="1"/>
            <p:nvPr/>
          </p:nvSpPr>
          <p:spPr>
            <a:xfrm>
              <a:off x="969717" y="1362464"/>
              <a:ext cx="799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Concerne uniquement les élèves </a:t>
              </a:r>
              <a:r>
                <a:rPr lang="fr-BE" b="1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qui n’ont pas obtenu de place dans leur école de 1</a:t>
              </a:r>
              <a:r>
                <a:rPr lang="fr-BE" b="1" baseline="30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</a:t>
              </a:r>
              <a:r>
                <a:rPr lang="fr-BE" b="1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préférence </a:t>
              </a:r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à la suite du classement de l’école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22" y="1233324"/>
              <a:ext cx="589792" cy="589792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7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130980"/>
              </p:ext>
            </p:extLst>
          </p:nvPr>
        </p:nvGraphicFramePr>
        <p:xfrm>
          <a:off x="6262544" y="539712"/>
          <a:ext cx="5364481" cy="5263998"/>
        </p:xfrm>
        <a:graphic>
          <a:graphicData uri="http://schemas.openxmlformats.org/drawingml/2006/table">
            <a:tbl>
              <a:tblPr firstRow="1" firstCol="1" bandRow="1"/>
              <a:tblGrid>
                <a:gridCol w="125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PRENOM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ISEF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INDICE COMPOSITE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POSITION CLASSEMENT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Mathias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6,26153814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Alexandre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3,946897494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Besoins spécifiques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4,24463718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Leslie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Parent prestant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5,18738E+15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6,29068869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Hugo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5,079298541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Céline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5,89424121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5,436378998</a:t>
                      </a:r>
                      <a:endParaRPr lang="fr-BE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Mélanie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5,12256024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Thomas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4,931865718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Clémentine 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4,598731878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Lydia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4,305184873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Pascal 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3,503955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2,9445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Pauline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2,798975962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Espace réservé du texte 1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32325" y="1543516"/>
            <a:ext cx="5438571" cy="46348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Légende : </a:t>
            </a:r>
          </a:p>
          <a:p>
            <a:pPr algn="just">
              <a:lnSpc>
                <a:spcPct val="150000"/>
              </a:lnSpc>
            </a:pPr>
            <a:endParaRPr lang="fr-B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3600"/>
              </a:spcBef>
              <a:spcAft>
                <a:spcPts val="1200"/>
              </a:spcAft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Une école a déclaré 10 places disponibles et a reçu 15 demandes durant la période d’inscription : </a:t>
            </a:r>
          </a:p>
          <a:p>
            <a:pPr marL="285750" indent="-285750" algn="just"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L’école est </a:t>
            </a: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complète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et doit recourir à un classement</a:t>
            </a:r>
            <a:endParaRPr lang="fr-BE" sz="1400" b="1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285750" indent="-285750" algn="just"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Elle attribue 80% des places disponibles = </a:t>
            </a: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8 places </a:t>
            </a:r>
          </a:p>
          <a:p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8 élèves obtiennent une place (en ordre utile)</a:t>
            </a:r>
          </a:p>
          <a:p>
            <a:pPr marL="742950" lvl="1" indent="-285750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7 élèves seront classés par la </a:t>
            </a:r>
            <a:r>
              <a:rPr lang="fr-BE" dirty="0" err="1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CoGI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(en attente de classement)</a:t>
            </a:r>
            <a:endParaRPr lang="fr-BE" dirty="0">
              <a:sym typeface="Wingdings" panose="05000000000000000000" pitchFamily="2" charset="2"/>
            </a:endParaRPr>
          </a:p>
        </p:txBody>
      </p:sp>
      <p:grpSp>
        <p:nvGrpSpPr>
          <p:cNvPr id="6" name="Groupe 5"/>
          <p:cNvGrpSpPr/>
          <p:nvPr>
            <p:custDataLst>
              <p:tags r:id="rId4"/>
            </p:custDataLst>
          </p:nvPr>
        </p:nvGrpSpPr>
        <p:grpSpPr>
          <a:xfrm>
            <a:off x="532325" y="922885"/>
            <a:ext cx="4959325" cy="400110"/>
            <a:chOff x="-913831" y="847035"/>
            <a:chExt cx="4857586" cy="400110"/>
          </a:xfrm>
        </p:grpSpPr>
        <p:sp>
          <p:nvSpPr>
            <p:cNvPr id="7" name="ZoneTexte 6"/>
            <p:cNvSpPr txBox="1"/>
            <p:nvPr/>
          </p:nvSpPr>
          <p:spPr>
            <a:xfrm>
              <a:off x="-913830" y="847035"/>
              <a:ext cx="485758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/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l’école – exemple </a:t>
              </a:r>
            </a:p>
          </p:txBody>
        </p:sp>
        <p:sp>
          <p:nvSpPr>
            <p:cNvPr id="8" name="Triangle isocèle 7"/>
            <p:cNvSpPr/>
            <p:nvPr/>
          </p:nvSpPr>
          <p:spPr>
            <a:xfrm rot="5400000">
              <a:off x="-1021111" y="954317"/>
              <a:ext cx="400108" cy="185547"/>
            </a:xfrm>
            <a:prstGeom prst="triangle">
              <a:avLst/>
            </a:prstGeom>
            <a:solidFill>
              <a:srgbClr val="3B8C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duotone>
              <a:prstClr val="black"/>
              <a:srgbClr val="3B8CB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969" y="4633488"/>
            <a:ext cx="614399" cy="614399"/>
          </a:xfrm>
          <a:prstGeom prst="rect">
            <a:avLst/>
          </a:prstGeom>
        </p:spPr>
      </p:pic>
      <p:grpSp>
        <p:nvGrpSpPr>
          <p:cNvPr id="16" name="Groupe 15"/>
          <p:cNvGrpSpPr/>
          <p:nvPr>
            <p:custDataLst>
              <p:tags r:id="rId6"/>
            </p:custDataLst>
          </p:nvPr>
        </p:nvGrpSpPr>
        <p:grpSpPr>
          <a:xfrm>
            <a:off x="1828769" y="1659399"/>
            <a:ext cx="2359183" cy="1321545"/>
            <a:chOff x="243246" y="4790177"/>
            <a:chExt cx="1183218" cy="2101687"/>
          </a:xfrm>
        </p:grpSpPr>
        <p:sp>
          <p:nvSpPr>
            <p:cNvPr id="12" name="ZoneTexte 11"/>
            <p:cNvSpPr txBox="1"/>
            <p:nvPr/>
          </p:nvSpPr>
          <p:spPr>
            <a:xfrm>
              <a:off x="243840" y="4790177"/>
              <a:ext cx="1182624" cy="7026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prioritaires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43840" y="5156546"/>
              <a:ext cx="1182624" cy="444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ISEF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3246" y="5526711"/>
              <a:ext cx="1183218" cy="731624"/>
            </a:xfrm>
            <a:prstGeom prst="rect">
              <a:avLst/>
            </a:prstGeom>
            <a:solidFill>
              <a:srgbClr val="FFFF89"/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non-ISEF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43246" y="5913120"/>
              <a:ext cx="1183218" cy="9787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classés uniquement sur l’indice composite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ce réservé du contenu 7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024868"/>
              </p:ext>
            </p:extLst>
          </p:nvPr>
        </p:nvGraphicFramePr>
        <p:xfrm>
          <a:off x="6191408" y="922885"/>
          <a:ext cx="5508000" cy="4891913"/>
        </p:xfrm>
        <a:graphic>
          <a:graphicData uri="http://schemas.openxmlformats.org/drawingml/2006/table">
            <a:tbl>
              <a:tblPr firstRow="1" firstCol="1" bandRow="1"/>
              <a:tblGrid>
                <a:gridCol w="76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6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PRENOM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ISEF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INDICE COMPOSITE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POSITION CLASSEMENT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Mathias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6,26153814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CLASSEMENT ECOLE </a:t>
                      </a: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Alexandre 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3,946897494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Besoins spécifiques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4,24463718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Leslie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Parent prestant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5,18738E+15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6,29068869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Hugo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5,079298541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Céline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5,89424121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5,436378998</a:t>
                      </a:r>
                      <a:endParaRPr lang="fr-BE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Loubna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BE" sz="1000" b="1" kern="1200" baseline="300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 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5,6119590618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OU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CLASSEMENT COGI</a:t>
                      </a: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Mélanie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5,12256024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Thomas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  <a:endParaRPr lang="fr-BE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4,931865718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1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Clémentine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4,598731878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2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Lydia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4,305184873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3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Pascal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BE" sz="1000" b="1" kern="1200" baseline="300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 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3,503955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2,9445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Pauline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2,798975962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6</a:t>
                      </a:r>
                      <a:endParaRPr lang="fr-B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Espace réservé du text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841" y="1543516"/>
            <a:ext cx="5463864" cy="35169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Rappel : l’école a déclaré 10 places disponibles et a reçu 15 demandes durant la période d’inscription (1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préférence) </a:t>
            </a:r>
            <a:r>
              <a:rPr lang="fr-BE" sz="1600" b="1" dirty="0">
                <a:latin typeface="Poppins"/>
                <a:cs typeface="Arial" panose="020B0604020202020204" pitchFamily="34" charset="0"/>
                <a:sym typeface="Wingdings" pitchFamily="2" charset="2"/>
              </a:rPr>
              <a:t>→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école complète</a:t>
            </a: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L’école a attribué 80% des places disponibles = 8 places</a:t>
            </a:r>
          </a:p>
          <a:p>
            <a:pPr marL="285750" indent="-285750">
              <a:lnSpc>
                <a:spcPct val="150000"/>
              </a:lnSpc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La </a:t>
            </a:r>
            <a:r>
              <a:rPr lang="fr-BE" sz="1400" dirty="0" err="1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CoGI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attribue 22% des places disponibles = </a:t>
            </a: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2 places</a:t>
            </a: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685800" lvl="1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2 élèves obtiennent une place lors du classement de la </a:t>
            </a:r>
            <a:r>
              <a:rPr lang="fr-BE" sz="1400" dirty="0" err="1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CoGI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(en ordre utile)</a:t>
            </a:r>
          </a:p>
          <a:p>
            <a:pPr marL="685800" lvl="1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Les autres élèves sont classés en liste d’attente</a:t>
            </a:r>
            <a:endParaRPr lang="fr-BE" sz="20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grpSp>
        <p:nvGrpSpPr>
          <p:cNvPr id="18" name="Groupe 17"/>
          <p:cNvGrpSpPr/>
          <p:nvPr>
            <p:custDataLst>
              <p:tags r:id="rId5"/>
            </p:custDataLst>
          </p:nvPr>
        </p:nvGrpSpPr>
        <p:grpSpPr>
          <a:xfrm>
            <a:off x="532325" y="922885"/>
            <a:ext cx="5572384" cy="400110"/>
            <a:chOff x="-913831" y="847035"/>
            <a:chExt cx="4857586" cy="400110"/>
          </a:xfrm>
        </p:grpSpPr>
        <p:sp>
          <p:nvSpPr>
            <p:cNvPr id="19" name="ZoneTexte 18"/>
            <p:cNvSpPr txBox="1"/>
            <p:nvPr/>
          </p:nvSpPr>
          <p:spPr>
            <a:xfrm>
              <a:off x="-913830" y="847035"/>
              <a:ext cx="485758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/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la </a:t>
              </a:r>
              <a:r>
                <a:rPr lang="fr-BE" sz="2000" dirty="0" err="1">
                  <a:latin typeface="Poppins" panose="00000500000000000000" pitchFamily="2" charset="0"/>
                  <a:cs typeface="Poppins" panose="00000500000000000000" pitchFamily="2" charset="0"/>
                </a:rPr>
                <a:t>CoGI</a:t>
              </a:r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 – exemple </a:t>
              </a:r>
            </a:p>
          </p:txBody>
        </p:sp>
        <p:sp>
          <p:nvSpPr>
            <p:cNvPr id="20" name="Triangle isocèle 19"/>
            <p:cNvSpPr/>
            <p:nvPr/>
          </p:nvSpPr>
          <p:spPr>
            <a:xfrm rot="5400000">
              <a:off x="-1021111" y="954317"/>
              <a:ext cx="400108" cy="185547"/>
            </a:xfrm>
            <a:prstGeom prst="triangle">
              <a:avLst/>
            </a:prstGeom>
            <a:solidFill>
              <a:srgbClr val="3B8C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duotone>
              <a:prstClr val="black"/>
              <a:srgbClr val="3B8CB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969" y="3924078"/>
            <a:ext cx="614399" cy="6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38883" y="2956998"/>
            <a:ext cx="7769377" cy="15951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r>
              <a:rPr lang="fr-FR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la mi-mars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: par courrier recommandé et </a:t>
            </a:r>
          </a:p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par e-mail pour ceux qui en ont fait la demande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36" y="2956998"/>
            <a:ext cx="693147" cy="69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9" name="ZoneText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7304" y="1116333"/>
            <a:ext cx="1170267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Le classement de la </a:t>
            </a:r>
            <a:r>
              <a:rPr lang="fr-BE" altLang="fr-FR" sz="3600" b="1" dirty="0" err="1">
                <a:latin typeface="Poppins"/>
                <a:ea typeface="+mj-ea"/>
              </a:rPr>
              <a:t>CoGI</a:t>
            </a:r>
            <a:r>
              <a:rPr lang="fr-BE" altLang="fr-FR" sz="3600" b="1" dirty="0">
                <a:latin typeface="Poppins"/>
                <a:ea typeface="+mj-ea"/>
              </a:rPr>
              <a:t> –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0442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0" y="2176633"/>
            <a:ext cx="8229600" cy="3183158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>
                <a:srgbClr val="3B8CB3"/>
              </a:buClr>
              <a:buFont typeface="+mj-lt"/>
              <a:buAutoNum type="arabicPeriod"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élève obtient sa 1</a:t>
            </a:r>
            <a:r>
              <a:rPr lang="fr-FR" sz="18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préférence </a:t>
            </a:r>
            <a:r>
              <a:rPr lang="fr-FR" sz="1800" dirty="0">
                <a:solidFill>
                  <a:srgbClr val="0084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❶</a:t>
            </a:r>
          </a:p>
          <a:p>
            <a:pPr marL="457200" indent="-457200">
              <a:spcAft>
                <a:spcPts val="1800"/>
              </a:spcAft>
              <a:buClr>
                <a:srgbClr val="3B8CB3"/>
              </a:buClr>
              <a:buFont typeface="+mj-lt"/>
              <a:buAutoNum type="arabicPeriod"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élève obtient une des préférences et est en liste d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attente dans une ou plusieurs écoles </a:t>
            </a:r>
          </a:p>
          <a:p>
            <a:pPr marL="536575" indent="0">
              <a:spcAft>
                <a:spcPts val="1800"/>
              </a:spcAft>
              <a:buClr>
                <a:srgbClr val="44AA70"/>
              </a:buClr>
              <a:buNone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ex. : ①②③④</a:t>
            </a:r>
            <a:r>
              <a:rPr lang="fr-FR" sz="1800" dirty="0">
                <a:solidFill>
                  <a:srgbClr val="0084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❺</a:t>
            </a:r>
          </a:p>
          <a:p>
            <a:pPr marL="457200" indent="-457200">
              <a:spcAft>
                <a:spcPts val="1800"/>
              </a:spcAft>
              <a:buClr>
                <a:srgbClr val="3B8CB3"/>
              </a:buClr>
              <a:buAutoNum type="arabicPeriod" startAt="3"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élève est en liste d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attente dans toutes ses préférences  </a:t>
            </a:r>
          </a:p>
          <a:p>
            <a:pPr marL="0" indent="0">
              <a:spcAft>
                <a:spcPts val="1800"/>
              </a:spcAft>
              <a:buClr>
                <a:srgbClr val="44AA70"/>
              </a:buClr>
              <a:buNone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      ex. : ①②③④⑤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8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321" y="1146346"/>
            <a:ext cx="1170267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Le classement de la </a:t>
            </a:r>
            <a:r>
              <a:rPr lang="fr-BE" altLang="fr-FR" sz="3600" b="1" dirty="0" err="1">
                <a:latin typeface="Poppins"/>
                <a:ea typeface="+mj-ea"/>
              </a:rPr>
              <a:t>CoGI</a:t>
            </a:r>
            <a:r>
              <a:rPr lang="fr-BE" altLang="fr-FR" sz="3600" b="1" dirty="0">
                <a:latin typeface="Poppins"/>
                <a:ea typeface="+mj-ea"/>
              </a:rPr>
              <a:t> – situations possibles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937304" y="5481372"/>
            <a:ext cx="10556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44AA70"/>
              </a:buClr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En fonction de la situation d’inscription de l’élève, la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CoGI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communique aux parents les informations concernant la suite de la procédure.</a:t>
            </a:r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8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35109" y="1969825"/>
            <a:ext cx="5505387" cy="56238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À partir du lundi 14 avril 2025</a:t>
            </a:r>
          </a:p>
          <a:p>
            <a:pPr marL="0" indent="0">
              <a:buNone/>
              <a:defRPr/>
            </a:pPr>
            <a:endParaRPr lang="fr-BE" sz="2000" dirty="0"/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0511" y="997443"/>
            <a:ext cx="1143148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La reprise des inscriptions « chronologiques »</a:t>
            </a: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382286" y="2919822"/>
            <a:ext cx="9237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ordre chronologique, à la suite des inscriptions enregistrées durant la période d’inscription et à la suite du classement de la </a:t>
            </a:r>
            <a:r>
              <a:rPr lang="fr-BE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CoGI</a:t>
            </a:r>
            <a:endParaRPr lang="fr-BE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Inscription réalisée avec le FUI ou son duplicata</a:t>
            </a: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Inscription chronologique = moindre préférence</a:t>
            </a:r>
          </a:p>
          <a:p>
            <a:pPr marL="357188" indent="-357188" algn="just">
              <a:buClr>
                <a:srgbClr val="E49E12"/>
              </a:buCl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Remise d’une attestation d’inscription ou de refus d’inscription</a:t>
            </a:r>
          </a:p>
          <a:p>
            <a:pPr marL="357188" indent="-357188" algn="just">
              <a:buClr>
                <a:srgbClr val="E49E12"/>
              </a:buCl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élève ne peut être inscrit en ordre utile que dans une seule école à la fois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058154" y="2011690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sp>
        <p:nvSpPr>
          <p:cNvPr id="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321" y="1080836"/>
            <a:ext cx="871326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Evolution des listes d’attente 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993321" y="2045670"/>
            <a:ext cx="10505837" cy="4142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BE" sz="2900" b="1" dirty="0">
                <a:latin typeface="Poppins" panose="00000500000000000000" pitchFamily="2" charset="0"/>
                <a:cs typeface="Poppins" panose="00000500000000000000" pitchFamily="2" charset="0"/>
              </a:rPr>
              <a:t>Tant qu’il y a une liste d’attente, les mouvements sont possibles</a:t>
            </a:r>
          </a:p>
          <a:p>
            <a:pPr marL="0" indent="0">
              <a:buNone/>
            </a:pPr>
            <a:endParaRPr lang="fr-BE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2900" dirty="0">
                <a:latin typeface="Poppins" panose="00000500000000000000" pitchFamily="2" charset="0"/>
                <a:cs typeface="Poppins" panose="00000500000000000000" pitchFamily="2" charset="0"/>
              </a:rPr>
              <a:t>Si une place se libère dans une école de meilleure préférence = </a:t>
            </a:r>
            <a:r>
              <a:rPr lang="fr-FR" sz="2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désinscription automatique </a:t>
            </a:r>
            <a:r>
              <a:rPr lang="fr-FR" sz="2900" dirty="0">
                <a:latin typeface="Poppins" panose="00000500000000000000" pitchFamily="2" charset="0"/>
                <a:cs typeface="Poppins" panose="00000500000000000000" pitchFamily="2" charset="0"/>
              </a:rPr>
              <a:t>de l’école de moindre préférence où l’élève avait obtenu une place</a:t>
            </a:r>
          </a:p>
          <a:p>
            <a:pPr marL="0" indent="0">
              <a:spcBef>
                <a:spcPts val="0"/>
              </a:spcBef>
              <a:buNone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2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18 août au soir : </a:t>
            </a:r>
            <a:r>
              <a:rPr lang="fr-FR" sz="2900" dirty="0">
                <a:latin typeface="Poppins" panose="00000500000000000000" pitchFamily="2" charset="0"/>
                <a:cs typeface="Poppins" panose="00000500000000000000" pitchFamily="2" charset="0"/>
              </a:rPr>
              <a:t>suppression des listes d’attente pour les élèves qui ont obtenu une place dans une école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Suivi de l’évolution des listes d’attente :</a:t>
            </a:r>
          </a:p>
          <a:p>
            <a:pPr lvl="1">
              <a:lnSpc>
                <a:spcPct val="17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 en ligne via la plateforme « Mon espace inscription » </a:t>
            </a:r>
          </a:p>
          <a:p>
            <a:pPr lvl="1">
              <a:lnSpc>
                <a:spcPct val="17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 par téléphone au </a:t>
            </a:r>
            <a:r>
              <a:rPr lang="fr-BE" sz="29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0800/188.55</a:t>
            </a: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 ou par e-mail à l’adresse : </a:t>
            </a: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  <a:hlinkClick r:id="rId11"/>
              </a:rPr>
              <a:t>inscription@cfwb.be</a:t>
            </a:r>
            <a:endParaRPr lang="fr-BE" sz="2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49" y="1947243"/>
            <a:ext cx="446725" cy="4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5858" y="543885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Avant la période d’inscription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089188" y="2285641"/>
            <a:ext cx="10668584" cy="3481668"/>
          </a:xfrm>
          <a:noFill/>
        </p:spPr>
        <p:txBody>
          <a:bodyPr>
            <a:normAutofit/>
          </a:bodyPr>
          <a:lstStyle/>
          <a:p>
            <a:pPr marL="1060450" indent="-342900" algn="just">
              <a:buFont typeface="Wingdings" panose="05000000000000000000" pitchFamily="2" charset="2"/>
              <a:buChar char="ü"/>
              <a:defRPr/>
            </a:pPr>
            <a:r>
              <a:rPr lang="fr-BE" alt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Recevoir le </a:t>
            </a:r>
            <a:r>
              <a:rPr lang="fr-BE" altLang="fr-FR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Formulaire Unique d’Inscription (FUI) </a:t>
            </a:r>
            <a:r>
              <a:rPr lang="fr-BE" alt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par l’école primaire</a:t>
            </a:r>
          </a:p>
          <a:p>
            <a:pPr marL="715963" indent="0" algn="just">
              <a:buNone/>
              <a:tabLst>
                <a:tab pos="630238" algn="l"/>
              </a:tabLst>
              <a:defRPr/>
            </a:pPr>
            <a:endParaRPr lang="fr-BE" alt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15963" indent="0" algn="just">
              <a:buNone/>
              <a:tabLst>
                <a:tab pos="630238" algn="l"/>
              </a:tabLst>
              <a:defRPr/>
            </a:pPr>
            <a:endParaRPr lang="fr-BE" alt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58863" indent="-342900" algn="just">
              <a:buFont typeface="Wingdings" panose="05000000000000000000" pitchFamily="2" charset="2"/>
              <a:buChar char="ü"/>
              <a:defRPr/>
            </a:pPr>
            <a:r>
              <a:rPr lang="fr-BE" alt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Se renseigner sur les écoles et leurs projets</a:t>
            </a:r>
          </a:p>
          <a:p>
            <a:pPr marL="715963" indent="0" algn="just">
              <a:buNone/>
              <a:defRPr/>
            </a:pPr>
            <a:endParaRPr lang="fr-BE" altLang="fr-FR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27188" lvl="2" indent="-171450" algn="just">
              <a:buFont typeface="Courier New" panose="02070309020205020404" pitchFamily="49" charset="0"/>
              <a:buChar char="o"/>
              <a:defRPr/>
            </a:pPr>
            <a:r>
              <a:rPr lang="fr-BE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Site internet des écoles, Commissions zonales/décentralisées des inscriptions, etc.</a:t>
            </a:r>
          </a:p>
          <a:p>
            <a:pPr lvl="2" algn="just">
              <a:buFont typeface="Courier New" panose="02070309020205020404" pitchFamily="49" charset="0"/>
              <a:buChar char="o"/>
              <a:defRPr/>
            </a:pPr>
            <a:endParaRPr lang="fr-BE" alt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27188" lvl="2" indent="-171450" algn="just">
              <a:buFont typeface="Courier New" panose="02070309020205020404" pitchFamily="49" charset="0"/>
              <a:buChar char="o"/>
              <a:defRPr/>
            </a:pPr>
            <a:r>
              <a:rPr lang="fr-BE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Eventuelles séances d’information organisées par les écoles secondaires</a:t>
            </a:r>
            <a:endParaRPr lang="fr-BE" alt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fr-BE" alt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61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992" y="1104243"/>
            <a:ext cx="1220372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Finalisation de l’inscription</a:t>
            </a:r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008992" y="2112090"/>
            <a:ext cx="1000322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Remise du Certificat d’études de base (CEB) à l’école secondaire </a:t>
            </a:r>
          </a:p>
          <a:p>
            <a:pPr algn="ctr">
              <a:lnSpc>
                <a:spcPct val="150000"/>
              </a:lnSpc>
              <a:defRPr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fin d’année scolaire ou à la rentrée au plus tard</a:t>
            </a:r>
          </a:p>
          <a:p>
            <a:pPr>
              <a:defRPr/>
            </a:pPr>
            <a:endParaRPr lang="fr-FR" altLang="fr-FR" b="1" dirty="0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>
              <a:defRPr/>
            </a:pPr>
            <a:endParaRPr lang="fr-FR" altLang="fr-FR" sz="1600" b="1" dirty="0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altLang="fr-FR" b="1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Le dépôt du CEB dans une école n’annule pas automatiquement les éventuelles listes d’attente  dans les autres écoles</a:t>
            </a:r>
            <a:endParaRPr lang="fr-FR" altLang="fr-FR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Aft>
                <a:spcPts val="1200"/>
              </a:spcAft>
              <a:defRPr/>
            </a:pPr>
            <a:r>
              <a:rPr lang="fr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Deux possibilités 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confirmer définitivement l’inscription en se désistant des listes d’attente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conserver les listes d’attente dans les écoles de meilleure préférence jusqu’au 18 août au soir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9" y="3411818"/>
            <a:ext cx="446725" cy="4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8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9105" y="1083230"/>
            <a:ext cx="4790272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Des</a:t>
            </a:r>
            <a:r>
              <a:rPr lang="fr-BE" altLang="fr-FR" b="1" dirty="0">
                <a:latin typeface="Poppins"/>
                <a:ea typeface="+mj-ea"/>
              </a:rPr>
              <a:t> questions ?</a:t>
            </a: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1300655" y="2339027"/>
            <a:ext cx="10034752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Le service des inscriptions de la Fédération Wallonie-Bruxelles est disponible :</a:t>
            </a:r>
          </a:p>
          <a:p>
            <a:pPr marL="0" lvl="1" algn="ctr">
              <a:defRPr/>
            </a:pPr>
            <a:endParaRPr lang="fr-BE" alt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par </a:t>
            </a:r>
            <a:r>
              <a:rPr lang="fr-BE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téléphone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 au </a:t>
            </a:r>
            <a:r>
              <a:rPr lang="fr-BE" altLang="fr-FR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0800/188.55</a:t>
            </a:r>
            <a:r>
              <a:rPr lang="fr-BE" altLang="fr-FR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(gratuit) 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ou par </a:t>
            </a:r>
            <a:r>
              <a:rPr lang="fr-BE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e-mail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 à l’adresse : </a:t>
            </a:r>
            <a:r>
              <a:rPr lang="fr-BE" altLang="fr-FR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inscription@cfwb.be</a:t>
            </a:r>
            <a:endParaRPr lang="fr-BE" altLang="fr-FR" u="sng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80" y="4318940"/>
            <a:ext cx="900661" cy="900661"/>
          </a:xfrm>
          <a:prstGeom prst="rect">
            <a:avLst/>
          </a:prstGeom>
        </p:spPr>
      </p:pic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848037" y="4318940"/>
            <a:ext cx="69473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>
              <a:lnSpc>
                <a:spcPct val="150000"/>
              </a:lnSpc>
              <a:defRPr/>
            </a:pP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Le </a:t>
            </a:r>
            <a:r>
              <a:rPr lang="fr-BE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site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www.inscription.cfwb.be</a:t>
            </a:r>
            <a:r>
              <a:rPr lang="fr-BE" altLang="fr-FR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détaille la procédure et  met à disposition des outils pour rechercher une école, calculer l’indice composite, etc.</a:t>
            </a:r>
            <a:r>
              <a:rPr lang="fr-BE" altLang="fr-FR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31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DBAA80F-2655-6387-6F99-5267A7624BE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65805" y="2092722"/>
            <a:ext cx="10054761" cy="459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Ecoles dans lesquelles les demandes d’inscription peuvent être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immédiatement</a:t>
            </a: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et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définitivement</a:t>
            </a: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validées dès le dépôt du FUI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Objectif 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sz="16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rassurer plus rapidement les parents qui introduisent une demande d’inscription dans des écoles qui ne rencontrent habituellement pas de difficultés d’inscription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BE" sz="1600" dirty="0">
              <a:solidFill>
                <a:srgbClr val="202020"/>
              </a:solidFill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  <a:p>
            <a:pPr marL="1828800" lvl="4" indent="0">
              <a:lnSpc>
                <a:spcPct val="150000"/>
              </a:lnSpc>
              <a:buNone/>
            </a:pP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Liste des écoles présumées incomplètes disponible sur le site </a:t>
            </a: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  <a:hlinkClick r:id="rId8"/>
              </a:rPr>
              <a:t>www.inscription.cfwb.be</a:t>
            </a: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à partir du 20 janvier </a:t>
            </a:r>
            <a:r>
              <a:rPr lang="fr-BE" sz="1000" dirty="0">
                <a:solidFill>
                  <a:srgbClr val="3B8CB3"/>
                </a:solidFill>
                <a:latin typeface="Roboto" pitchFamily="2" charset="0"/>
                <a:ea typeface="Roboto" pitchFamily="2" charset="0"/>
              </a:rPr>
              <a:t>	</a:t>
            </a:r>
            <a:endParaRPr lang="fr-FR" sz="1000" dirty="0">
              <a:solidFill>
                <a:srgbClr val="3B8CB3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0D5CFB-435E-D643-990B-AA794A6E64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5805" y="767159"/>
            <a:ext cx="9650977" cy="1325563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/>
              </a:rPr>
              <a:t>Les écoles présumées incomplètes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43" y="4840013"/>
            <a:ext cx="1084810" cy="10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102438" y="808995"/>
            <a:ext cx="8158103" cy="120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altLang="fr-FR" sz="4000" b="1" dirty="0">
                <a:latin typeface="Poppins"/>
              </a:rPr>
              <a:t>Comment compléter le FUI ?</a:t>
            </a:r>
            <a:endParaRPr lang="fr-BE" altLang="fr-FR" sz="4000" b="1" dirty="0">
              <a:latin typeface="Poppins"/>
            </a:endParaRPr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410000" y="2214759"/>
            <a:ext cx="9678806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Le FUI comprend deux volets :</a:t>
            </a:r>
          </a:p>
          <a:p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volet général </a:t>
            </a:r>
            <a:r>
              <a:rPr lang="fr-BE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qui comporte une série d’informations sur l’élève qui seront utilisées en cas de classement</a:t>
            </a:r>
          </a:p>
          <a:p>
            <a:pPr marL="457200" indent="-457200" algn="just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BE" sz="2000" dirty="0">
                <a:solidFill>
                  <a:srgbClr val="54B2B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volet confidentiel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qui permet de désigner jusqu’à 10 écoles secondaires (hiérarchisées par ordre de préférence)</a:t>
            </a:r>
            <a:endParaRPr lang="fr-BE" sz="280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2095835" y="3124972"/>
            <a:ext cx="7829804" cy="2954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données de contact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fr-BE" dirty="0">
              <a:solidFill>
                <a:srgbClr val="6AC4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Possibilité de mentionner des adresses e-mail et de choisir d’être informé par e-mail</a:t>
            </a:r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846528" y="660462"/>
            <a:ext cx="65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b="1" dirty="0">
                <a:solidFill>
                  <a:srgbClr val="3B8CB3"/>
                </a:solidFill>
              </a:rPr>
              <a:t>1</a:t>
            </a:r>
            <a:endParaRPr lang="fr-BE" sz="6000" b="1" dirty="0">
              <a:solidFill>
                <a:srgbClr val="3B8CB3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556307" y="1921373"/>
            <a:ext cx="10908861" cy="96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fr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reprend les coordonnées et les données qui serviront en cas de classement de l’école secondaire visée </a:t>
            </a:r>
            <a:r>
              <a:rPr lang="fr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fr-B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i</a:t>
            </a:r>
            <a:r>
              <a:rPr lang="fr-B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 est essentiel d’y être attentif</a:t>
            </a:r>
            <a:endParaRPr lang="fr-BE" sz="2000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1" name="ZoneTexte 3"/>
          <p:cNvSpPr txBox="1"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498223" y="810094"/>
            <a:ext cx="8158103" cy="120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altLang="fr-FR" sz="4000" b="1" dirty="0">
                <a:latin typeface="Poppins"/>
              </a:rPr>
              <a:t>Le volet général</a:t>
            </a:r>
            <a:endParaRPr lang="fr-BE" altLang="fr-FR" sz="4000" b="1" dirty="0">
              <a:latin typeface="Poppins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38739" y="3615955"/>
            <a:ext cx="6114522" cy="19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>
            <p:custDataLst>
              <p:tags r:id="rId2"/>
            </p:custDataLst>
          </p:nvPr>
        </p:nvGrpSpPr>
        <p:grpSpPr>
          <a:xfrm>
            <a:off x="1843090" y="702364"/>
            <a:ext cx="8561293" cy="4755756"/>
            <a:chOff x="281201" y="2283912"/>
            <a:chExt cx="8561293" cy="4440956"/>
          </a:xfrm>
        </p:grpSpPr>
        <p:sp>
          <p:nvSpPr>
            <p:cNvPr id="7" name="Rectangle 6"/>
            <p:cNvSpPr/>
            <p:nvPr/>
          </p:nvSpPr>
          <p:spPr>
            <a:xfrm>
              <a:off x="281201" y="2283912"/>
              <a:ext cx="8561293" cy="42794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fr-BE" sz="2400" b="1" dirty="0">
                  <a:solidFill>
                    <a:srgbClr val="3B8CB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Les domiciles </a:t>
              </a:r>
            </a:p>
            <a:p>
              <a:pPr algn="just"/>
              <a:endParaRPr lang="fr-BE" sz="2000" dirty="0"/>
            </a:p>
            <a:p>
              <a:pPr lvl="1" algn="just"/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Le domicile actuel de l’élève</a:t>
              </a:r>
            </a:p>
            <a:p>
              <a:pPr algn="just"/>
              <a:endParaRPr lang="fr-BE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BE" dirty="0">
                  <a:latin typeface="Poppins" panose="00000500000000000000" pitchFamily="2" charset="0"/>
                  <a:cs typeface="Poppins" panose="00000500000000000000" pitchFamily="2" charset="0"/>
                </a:rPr>
                <a:t>Il s’agit du domicile de l’enfant </a:t>
              </a:r>
              <a:r>
                <a:rPr lang="fr-BE" b="1" dirty="0">
                  <a:solidFill>
                    <a:srgbClr val="3B8CB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au moment de la période d’inscription </a:t>
              </a:r>
              <a:r>
                <a:rPr lang="fr-BE" dirty="0">
                  <a:latin typeface="Poppins" panose="00000500000000000000" pitchFamily="2" charset="0"/>
                  <a:cs typeface="Poppins" panose="00000500000000000000" pitchFamily="2" charset="0"/>
                </a:rPr>
                <a:t>et qui est préimprimé sur le FUI.</a:t>
              </a:r>
            </a:p>
            <a:p>
              <a:endPara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fr-BE" dirty="0"/>
            </a:p>
            <a:p>
              <a:endParaRPr lang="fr-BE" sz="2000" dirty="0"/>
            </a:p>
            <a:p>
              <a:endParaRPr lang="fr-BE" sz="2000" dirty="0"/>
            </a:p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pPr algn="just"/>
              <a:endParaRPr lang="fr-BE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153" y="5679401"/>
              <a:ext cx="8283387" cy="1045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BE" sz="1600" dirty="0">
                  <a:latin typeface="Poppins" panose="00000500000000000000" pitchFamily="2" charset="0"/>
                  <a:cs typeface="Poppins" panose="00000500000000000000" pitchFamily="2" charset="0"/>
                </a:rPr>
                <a:t>En cas de déménagement, il doit être modifié (pointillés) et un document prouvant le changement d’adresse doit être fourni lors de l’inscription </a:t>
              </a:r>
              <a:r>
                <a:rPr lang="fr-BE" sz="1600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(certificat de composition du ménage ou certificat de résidence principale).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7952" y="3019674"/>
            <a:ext cx="7256096" cy="13607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74" y="1112218"/>
            <a:ext cx="988485" cy="988485"/>
          </a:xfrm>
          <a:prstGeom prst="rect">
            <a:avLst/>
          </a:prstGeom>
        </p:spPr>
      </p:pic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2542032" y="3895344"/>
            <a:ext cx="5813434" cy="398854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8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1906" y="780839"/>
            <a:ext cx="8588188" cy="537377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1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fr-BE" sz="2100" b="1" dirty="0">
                <a:latin typeface="Poppins" panose="00000500000000000000" pitchFamily="2" charset="0"/>
                <a:cs typeface="Poppins" panose="00000500000000000000" pitchFamily="2" charset="0"/>
              </a:rPr>
              <a:t>Le domicile du 2</a:t>
            </a:r>
            <a:r>
              <a:rPr lang="fr-BE" sz="21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sz="2100" b="1" dirty="0">
                <a:latin typeface="Poppins" panose="00000500000000000000" pitchFamily="2" charset="0"/>
                <a:cs typeface="Poppins" panose="00000500000000000000" pitchFamily="2" charset="0"/>
              </a:rPr>
              <a:t> parent </a:t>
            </a:r>
          </a:p>
          <a:p>
            <a:pPr marL="717550" indent="0">
              <a:spcBef>
                <a:spcPts val="0"/>
              </a:spcBef>
              <a:buNone/>
            </a:pPr>
            <a:endParaRPr lang="fr-BE" sz="20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 les parents ne vivent pas ensemble (ex : séparation), </a:t>
            </a:r>
            <a:r>
              <a:rPr lang="fr-BE" sz="1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possibilité</a:t>
            </a:r>
            <a:r>
              <a:rPr lang="fr-BE" sz="19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faire valoir le domicile du parent chez qui l’enfant n’est pas domicilié </a:t>
            </a: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cette adresse est alors </a:t>
            </a:r>
            <a:r>
              <a:rPr lang="fr-BE" sz="1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utilisée pour l’ensemble du calcul de l’indice composite </a:t>
            </a: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et la détermination de l’indice socio-économique de quartier (ISE).</a:t>
            </a: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r-BE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19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Preuve à fournir </a:t>
            </a:r>
            <a:r>
              <a:rPr lang="fr-BE" sz="19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: certificat de composition du ménage ou de résidence principale</a:t>
            </a:r>
            <a:endParaRPr lang="fr-BE" sz="1900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63" y="538554"/>
            <a:ext cx="988485" cy="9884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00310" y="2861309"/>
            <a:ext cx="6391380" cy="2591220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3038902" y="3894935"/>
            <a:ext cx="6191808" cy="621886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11069</TotalTime>
  <Words>2985</Words>
  <Application>Microsoft Office PowerPoint</Application>
  <PresentationFormat>Grand écran</PresentationFormat>
  <Paragraphs>621</Paragraphs>
  <Slides>41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Poppins</vt:lpstr>
      <vt:lpstr>Poppins SemiBold</vt:lpstr>
      <vt:lpstr>Roboto</vt:lpstr>
      <vt:lpstr>Segoe UI Symbol</vt:lpstr>
      <vt:lpstr>Times New Roman</vt:lpstr>
      <vt:lpstr>Wingdings</vt:lpstr>
      <vt:lpstr>Thème Office</vt:lpstr>
      <vt:lpstr>Inscription en 1re année commune pour l’année scolaire 2025-2026</vt:lpstr>
      <vt:lpstr>Quelques repères</vt:lpstr>
      <vt:lpstr>Le processus d’inscription</vt:lpstr>
      <vt:lpstr>Avant la période d’inscription</vt:lpstr>
      <vt:lpstr>Les écoles présumées incomplètes</vt:lpstr>
      <vt:lpstr>Comment compléter le FUI ?</vt:lpstr>
      <vt:lpstr>Le volet général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volet confidentiel</vt:lpstr>
      <vt:lpstr>Comment compléter le volet confidentiel ?</vt:lpstr>
      <vt:lpstr>Présentation PowerPoint</vt:lpstr>
      <vt:lpstr>Présentation PowerPoint</vt:lpstr>
      <vt:lpstr>Présentation PowerPoint</vt:lpstr>
      <vt:lpstr>La clôture des inscriptions</vt:lpstr>
      <vt:lpstr>Présentation PowerPoint</vt:lpstr>
      <vt:lpstr>Présentation PowerPoint</vt:lpstr>
      <vt:lpstr>Présentation PowerPoint</vt:lpstr>
      <vt:lpstr>Présentation PowerPoint</vt:lpstr>
      <vt:lpstr>Le calcul de la proximité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powerpoint FW-B</dc:title>
  <dc:creator>BELLAIRE Delphine</dc:creator>
  <cp:lastModifiedBy>BROGNEZ Emma</cp:lastModifiedBy>
  <cp:revision>86</cp:revision>
  <dcterms:created xsi:type="dcterms:W3CDTF">2023-10-03T13:55:50Z</dcterms:created>
  <dcterms:modified xsi:type="dcterms:W3CDTF">2024-11-05T10:33:33Z</dcterms:modified>
</cp:coreProperties>
</file>